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342" r:id="rId2"/>
    <p:sldId id="344" r:id="rId3"/>
    <p:sldId id="352" r:id="rId4"/>
    <p:sldId id="353" r:id="rId5"/>
    <p:sldId id="351" r:id="rId6"/>
    <p:sldId id="369" r:id="rId7"/>
    <p:sldId id="354" r:id="rId8"/>
    <p:sldId id="345" r:id="rId9"/>
    <p:sldId id="371" r:id="rId10"/>
    <p:sldId id="366" r:id="rId11"/>
    <p:sldId id="355" r:id="rId12"/>
    <p:sldId id="364" r:id="rId13"/>
    <p:sldId id="367" r:id="rId14"/>
    <p:sldId id="346" r:id="rId15"/>
    <p:sldId id="358" r:id="rId16"/>
    <p:sldId id="363" r:id="rId17"/>
    <p:sldId id="349" r:id="rId18"/>
    <p:sldId id="359" r:id="rId19"/>
    <p:sldId id="350" r:id="rId20"/>
    <p:sldId id="368" r:id="rId21"/>
    <p:sldId id="360" r:id="rId22"/>
    <p:sldId id="362" r:id="rId23"/>
    <p:sldId id="370" r:id="rId24"/>
    <p:sldId id="374" r:id="rId25"/>
    <p:sldId id="361" r:id="rId26"/>
    <p:sldId id="372" r:id="rId27"/>
    <p:sldId id="373" r:id="rId28"/>
    <p:sldId id="257" r:id="rId29"/>
    <p:sldId id="262" r:id="rId30"/>
    <p:sldId id="273" r:id="rId31"/>
    <p:sldId id="311" r:id="rId32"/>
    <p:sldId id="266" r:id="rId33"/>
    <p:sldId id="274" r:id="rId34"/>
    <p:sldId id="264" r:id="rId35"/>
    <p:sldId id="296" r:id="rId36"/>
    <p:sldId id="294" r:id="rId37"/>
    <p:sldId id="295" r:id="rId38"/>
    <p:sldId id="263" r:id="rId39"/>
    <p:sldId id="326" r:id="rId40"/>
    <p:sldId id="324" r:id="rId41"/>
    <p:sldId id="328" r:id="rId42"/>
    <p:sldId id="327" r:id="rId43"/>
    <p:sldId id="269" r:id="rId44"/>
    <p:sldId id="275" r:id="rId45"/>
    <p:sldId id="337" r:id="rId46"/>
    <p:sldId id="329" r:id="rId47"/>
    <p:sldId id="258" r:id="rId48"/>
    <p:sldId id="323" r:id="rId49"/>
    <p:sldId id="312" r:id="rId50"/>
    <p:sldId id="321" r:id="rId51"/>
    <p:sldId id="259" r:id="rId52"/>
    <p:sldId id="340" r:id="rId53"/>
    <p:sldId id="333" r:id="rId54"/>
    <p:sldId id="315" r:id="rId55"/>
    <p:sldId id="279" r:id="rId56"/>
    <p:sldId id="334" r:id="rId57"/>
    <p:sldId id="305" r:id="rId58"/>
    <p:sldId id="338" r:id="rId59"/>
    <p:sldId id="268" r:id="rId60"/>
    <p:sldId id="286" r:id="rId61"/>
    <p:sldId id="339" r:id="rId62"/>
    <p:sldId id="287" r:id="rId63"/>
    <p:sldId id="289" r:id="rId64"/>
    <p:sldId id="288" r:id="rId6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46880" autoAdjust="0"/>
  </p:normalViewPr>
  <p:slideViewPr>
    <p:cSldViewPr snapToGrid="0">
      <p:cViewPr varScale="1">
        <p:scale>
          <a:sx n="43" d="100"/>
          <a:sy n="43" d="100"/>
        </p:scale>
        <p:origin x="1878" y="48"/>
      </p:cViewPr>
      <p:guideLst>
        <p:guide orient="horz" pos="2160"/>
        <p:guide pos="3840"/>
      </p:guideLst>
    </p:cSldViewPr>
  </p:slideViewPr>
  <p:notesTextViewPr>
    <p:cViewPr>
      <p:scale>
        <a:sx n="1" d="1"/>
        <a:sy n="1" d="1"/>
      </p:scale>
      <p:origin x="0" y="-1368"/>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CCF7D2B-7AFC-492A-9251-211CC029DB9C}" type="datetimeFigureOut">
              <a:rPr lang="en-US" smtClean="0"/>
              <a:t>11/6/2014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789667A-9EB3-4871-8A61-B4FA06DEF7EA}" type="slidenum">
              <a:rPr lang="en-US" smtClean="0"/>
              <a:t>‹#›</a:t>
            </a:fld>
            <a:endParaRPr lang="en-US"/>
          </a:p>
        </p:txBody>
      </p:sp>
    </p:spTree>
    <p:extLst>
      <p:ext uri="{BB962C8B-B14F-4D97-AF65-F5344CB8AC3E}">
        <p14:creationId xmlns:p14="http://schemas.microsoft.com/office/powerpoint/2010/main" val="3704776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jamesturrell.com/artwork/la-brea-skyspace/"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Late-1960s </a:t>
            </a:r>
            <a:endParaRPr lang="en-US" baseline="0" dirty="0" smtClean="0"/>
          </a:p>
          <a:p>
            <a:endParaRPr lang="en-US" baseline="0" dirty="0" smtClean="0"/>
          </a:p>
          <a:p>
            <a:pPr marL="174708" indent="-174708">
              <a:buFont typeface="Arial"/>
              <a:buChar char="•"/>
            </a:pPr>
            <a:r>
              <a:rPr lang="en-US" baseline="0" dirty="0" smtClean="0"/>
              <a:t>A “cultural revolution” was underway</a:t>
            </a:r>
          </a:p>
          <a:p>
            <a:pPr marL="174708" indent="-174708">
              <a:buFont typeface="Arial"/>
              <a:buChar char="•"/>
            </a:pPr>
            <a:r>
              <a:rPr lang="en-US" baseline="0" dirty="0" smtClean="0"/>
              <a:t>Led by activists, thinkers, and artists</a:t>
            </a:r>
          </a:p>
          <a:p>
            <a:pPr marL="174708" indent="-174708">
              <a:buFont typeface="Arial"/>
              <a:buChar char="•"/>
            </a:pPr>
            <a:r>
              <a:rPr lang="en-US" baseline="0" dirty="0" smtClean="0"/>
              <a:t>Sought to rethink and even overturn what was, in their eyes, a stifling social order ruled by conformity</a:t>
            </a:r>
          </a:p>
          <a:p>
            <a:pPr marL="174708" indent="-174708">
              <a:buFont typeface="Arial"/>
              <a:buChar char="•"/>
            </a:pPr>
            <a:r>
              <a:rPr lang="en-US" baseline="0" dirty="0" smtClean="0"/>
              <a:t>The Vietnam War, the Civil Rights Movement, and feminism</a:t>
            </a:r>
          </a:p>
          <a:p>
            <a:pPr marL="174708" indent="-174708">
              <a:buFont typeface="Arial"/>
              <a:buChar char="•"/>
            </a:pPr>
            <a:endParaRPr lang="en-US" baseline="0" dirty="0" smtClean="0"/>
          </a:p>
          <a:p>
            <a:pPr marL="174708" indent="-174708">
              <a:buFont typeface="Arial"/>
              <a:buChar char="•"/>
            </a:pPr>
            <a:r>
              <a:rPr lang="en-US" baseline="0" dirty="0" smtClean="0"/>
              <a:t>Artists are moving away from Pop art</a:t>
            </a:r>
          </a:p>
          <a:p>
            <a:pPr marL="174708" indent="-174708">
              <a:buFont typeface="Arial"/>
              <a:buChar char="•"/>
            </a:pPr>
            <a:r>
              <a:rPr lang="en-US" baseline="0" dirty="0" smtClean="0"/>
              <a:t>Need something more</a:t>
            </a:r>
            <a:r>
              <a:rPr lang="en-US" b="1" baseline="0" dirty="0" smtClean="0"/>
              <a:t> tangible and real</a:t>
            </a:r>
          </a:p>
          <a:p>
            <a:pPr marL="174708" indent="-174708">
              <a:buFont typeface="Arial"/>
              <a:buChar char="•"/>
            </a:pPr>
            <a:r>
              <a:rPr lang="en-US" baseline="0" dirty="0" smtClean="0"/>
              <a:t>A return to MATERIALS</a:t>
            </a:r>
          </a:p>
          <a:p>
            <a:pPr marL="174708" indent="-174708">
              <a:buFont typeface="Arial"/>
              <a:buChar char="•"/>
            </a:pPr>
            <a:r>
              <a:rPr lang="en-US" baseline="0" dirty="0" smtClean="0"/>
              <a:t>Materiality is key – the most important thing</a:t>
            </a:r>
          </a:p>
          <a:p>
            <a:pPr marL="640594" lvl="1" indent="-174708">
              <a:buFont typeface="Arial"/>
              <a:buChar char="•"/>
            </a:pPr>
            <a:r>
              <a:rPr lang="en-US" baseline="0" dirty="0" smtClean="0"/>
              <a:t>Embrace materials and techniques of manufacturing and industry</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1</a:t>
            </a:fld>
            <a:endParaRPr lang="en-US"/>
          </a:p>
        </p:txBody>
      </p:sp>
    </p:spTree>
    <p:extLst>
      <p:ext uri="{BB962C8B-B14F-4D97-AF65-F5344CB8AC3E}">
        <p14:creationId xmlns:p14="http://schemas.microsoft.com/office/powerpoint/2010/main" val="2105324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Manufacturing work:</a:t>
            </a:r>
          </a:p>
          <a:p>
            <a:pPr marL="174708" indent="-174708" fontAlgn="base">
              <a:buFont typeface="Arial"/>
              <a:buChar char="•"/>
            </a:pPr>
            <a:r>
              <a:rPr lang="en-US" dirty="0"/>
              <a:t>They created these boxes, then delivered them</a:t>
            </a:r>
          </a:p>
          <a:p>
            <a:pPr marL="174708" indent="-174708" fontAlgn="base">
              <a:buFont typeface="Arial"/>
              <a:buChar char="•"/>
            </a:pPr>
            <a:r>
              <a:rPr lang="en-US" dirty="0"/>
              <a:t>Flawless finish</a:t>
            </a:r>
          </a:p>
          <a:p>
            <a:pPr marL="174708" indent="-174708" fontAlgn="base">
              <a:buFont typeface="Arial"/>
              <a:buChar char="•"/>
            </a:pPr>
            <a:r>
              <a:rPr lang="en-US" dirty="0"/>
              <a:t>The artist’s hand is not important – the concept is the artist’s and that is enough</a:t>
            </a:r>
          </a:p>
          <a:p>
            <a:pPr marL="174708" indent="-174708" fontAlgn="base">
              <a:buFont typeface="Arial"/>
              <a:buChar char="•"/>
            </a:pPr>
            <a:endParaRPr lang="en-US" dirty="0"/>
          </a:p>
          <a:p>
            <a:pPr marL="174708" indent="-174708" fontAlgn="base">
              <a:buFont typeface="Wingdings" panose="05000000000000000000" pitchFamily="2" charset="2"/>
              <a:buChar char="Ø"/>
            </a:pPr>
            <a:r>
              <a:rPr lang="en-US" dirty="0"/>
              <a:t>“The point is not whether one makes the work or not... I don't see... why one technique is any more essentially art than another...”</a:t>
            </a:r>
          </a:p>
          <a:p>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10</a:t>
            </a:fld>
            <a:endParaRPr lang="en-US"/>
          </a:p>
        </p:txBody>
      </p:sp>
    </p:spTree>
    <p:extLst>
      <p:ext uri="{BB962C8B-B14F-4D97-AF65-F5344CB8AC3E}">
        <p14:creationId xmlns:p14="http://schemas.microsoft.com/office/powerpoint/2010/main" val="2373141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101 Spring Street, NY, NY</a:t>
            </a:r>
          </a:p>
          <a:p>
            <a:pPr algn="l"/>
            <a:r>
              <a:rPr lang="en-US" b="1" dirty="0"/>
              <a:t>Judd Foundation</a:t>
            </a:r>
          </a:p>
          <a:p>
            <a:pPr defTabSz="931774">
              <a:defRPr/>
            </a:pPr>
            <a:endParaRPr lang="en-US" dirty="0"/>
          </a:p>
          <a:p>
            <a:pPr marL="174708" indent="-174708" defTabSz="931774">
              <a:buFont typeface="Arial" panose="020B0604020202020204" pitchFamily="34" charset="0"/>
              <a:buChar char="•"/>
              <a:defRPr/>
            </a:pPr>
            <a:r>
              <a:rPr lang="en-US" dirty="0"/>
              <a:t>1968: Purchases 101 Spring Street</a:t>
            </a:r>
          </a:p>
          <a:p>
            <a:pPr marL="174708" indent="-174708" defTabSz="931774">
              <a:buFont typeface="Arial" panose="020B0604020202020204" pitchFamily="34" charset="0"/>
              <a:buChar char="•"/>
              <a:defRPr/>
            </a:pPr>
            <a:r>
              <a:rPr lang="en-US" dirty="0"/>
              <a:t>Served as his residence and studio for several years…</a:t>
            </a:r>
          </a:p>
          <a:p>
            <a:pPr marL="174708" indent="-174708" defTabSz="931774">
              <a:buFont typeface="Arial" panose="020B0604020202020204" pitchFamily="34" charset="0"/>
              <a:buChar char="•"/>
              <a:defRPr/>
            </a:pPr>
            <a:r>
              <a:rPr lang="en-US" dirty="0"/>
              <a:t>5-story cast-iron building designed by Nicholas Whyte and constructed in 1870</a:t>
            </a:r>
          </a:p>
          <a:p>
            <a:pPr marL="174708" indent="-174708">
              <a:buFont typeface="Arial" panose="020B0604020202020204" pitchFamily="34" charset="0"/>
              <a:buChar char="•"/>
            </a:pPr>
            <a:r>
              <a:rPr lang="en-US" dirty="0"/>
              <a:t>The only intact, single-use cast-iron building remaining in SoHo</a:t>
            </a:r>
          </a:p>
          <a:p>
            <a:pPr marL="174708" indent="-174708">
              <a:buFont typeface="Arial" panose="020B0604020202020204" pitchFamily="34" charset="0"/>
              <a:buChar char="•"/>
            </a:pPr>
            <a:r>
              <a:rPr lang="en-US" dirty="0"/>
              <a:t>Considered to be the birthplace of "permanent installation," now a hallmark of contemporary art, as well as an inspiration for much of Judd's work</a:t>
            </a:r>
          </a:p>
          <a:p>
            <a:pPr marL="640594" lvl="1" indent="-174708">
              <a:buFont typeface="Arial" panose="020B0604020202020204" pitchFamily="34" charset="0"/>
              <a:buChar char="•"/>
            </a:pPr>
            <a:r>
              <a:rPr lang="en-US" dirty="0"/>
              <a:t>Centered on the belief that the placement of a work of art was as critical to its understanding as the work itself</a:t>
            </a:r>
          </a:p>
          <a:p>
            <a:pPr marL="174708" indent="-174708">
              <a:buFont typeface="Wingdings" panose="05000000000000000000" pitchFamily="2" charset="2"/>
              <a:buChar char="Ø"/>
            </a:pPr>
            <a:r>
              <a:rPr lang="en-US" dirty="0"/>
              <a:t>"I spent a great deal of time placing the art and a great deal designing the renovation in accordance. Everything from the first was intended to be thoroughly considered and to be permanent."</a:t>
            </a:r>
          </a:p>
          <a:p>
            <a:pPr defTabSz="931774">
              <a:defRPr/>
            </a:pPr>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11</a:t>
            </a:fld>
            <a:endParaRPr lang="en-US"/>
          </a:p>
        </p:txBody>
      </p:sp>
    </p:spTree>
    <p:extLst>
      <p:ext uri="{BB962C8B-B14F-4D97-AF65-F5344CB8AC3E}">
        <p14:creationId xmlns:p14="http://schemas.microsoft.com/office/powerpoint/2010/main" val="3506959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Chinati Foundation, Marfa</a:t>
            </a:r>
          </a:p>
          <a:p>
            <a:endParaRPr lang="en-US" b="1" dirty="0" smtClean="0"/>
          </a:p>
          <a:p>
            <a:pPr marL="174708" indent="-174708" defTabSz="931774">
              <a:buFont typeface="Arial"/>
              <a:buChar char="•"/>
              <a:defRPr/>
            </a:pPr>
            <a:r>
              <a:rPr lang="en-US" dirty="0"/>
              <a:t>Judd began in the 1970s to work on a larger scale, gradually creating a type of open-air museum of his work surrounding his studio at Marfa, TX</a:t>
            </a:r>
          </a:p>
          <a:p>
            <a:pPr marL="174708" indent="-174708">
              <a:buFont typeface="Arial"/>
              <a:buChar char="•"/>
            </a:pPr>
            <a:r>
              <a:rPr lang="en-US" dirty="0" smtClean="0"/>
              <a:t>Preserve</a:t>
            </a:r>
            <a:r>
              <a:rPr lang="en-US" baseline="0" dirty="0" smtClean="0"/>
              <a:t> </a:t>
            </a:r>
            <a:r>
              <a:rPr lang="en-US" dirty="0" smtClean="0"/>
              <a:t>and present to the public permanent large-scale installations by a limited number of artists</a:t>
            </a:r>
          </a:p>
          <a:p>
            <a:pPr marL="174708" indent="-174708">
              <a:buFont typeface="Arial"/>
              <a:buChar char="•"/>
            </a:pPr>
            <a:r>
              <a:rPr lang="en-US" dirty="0" smtClean="0"/>
              <a:t>The emphasis is on works in which art and the surrounding landscape are inextricably linked. </a:t>
            </a:r>
          </a:p>
          <a:p>
            <a:pPr marL="174708" indent="-174708">
              <a:buFont typeface="Arial"/>
              <a:buChar char="•"/>
            </a:pPr>
            <a:endParaRPr lang="en-US" dirty="0" smtClean="0"/>
          </a:p>
          <a:p>
            <a:pPr marL="174708" indent="-174708">
              <a:buFont typeface="Arial"/>
              <a:buChar char="•"/>
            </a:pPr>
            <a:r>
              <a:rPr lang="en-US" dirty="0" smtClean="0"/>
              <a:t>As Judd wrote in the foundation's catalogue:</a:t>
            </a:r>
          </a:p>
          <a:p>
            <a:endParaRPr lang="en-US" dirty="0" smtClean="0"/>
          </a:p>
          <a:p>
            <a:r>
              <a:rPr lang="en-US" dirty="0" smtClean="0"/>
              <a:t>“It takes a great deal of time and thought to install work carefully. This should not always be thrown away. Most art is fragile and some should be placed and never moved again. Somewhere a portion of contemporary art has to exist as an example of what the art and its context were meant to be. Somewhere, just as the platinum-iridium meter guarantees the tape measure, a strict measure must exist for the art of this time and place.”</a:t>
            </a:r>
          </a:p>
          <a:p>
            <a:endParaRPr lang="en-US" dirty="0" smtClean="0"/>
          </a:p>
          <a:p>
            <a:pPr marL="174708" indent="-174708">
              <a:buFont typeface="Arial"/>
              <a:buChar char="•"/>
            </a:pPr>
            <a:r>
              <a:rPr lang="en-US" dirty="0" smtClean="0"/>
              <a:t>On 340 acres of land on the site of former Fort D.A. Russell in Marfa, Texas</a:t>
            </a:r>
          </a:p>
          <a:p>
            <a:pPr marL="174708" indent="-174708">
              <a:buFont typeface="Arial"/>
              <a:buChar char="•"/>
            </a:pPr>
            <a:r>
              <a:rPr lang="en-US" dirty="0" smtClean="0"/>
              <a:t>1979:</a:t>
            </a:r>
            <a:r>
              <a:rPr lang="en-US" baseline="0" dirty="0" smtClean="0"/>
              <a:t> </a:t>
            </a:r>
            <a:r>
              <a:rPr lang="en-US" dirty="0" smtClean="0"/>
              <a:t>Construction and installation at the site began with initial assistance from the </a:t>
            </a:r>
            <a:r>
              <a:rPr lang="en-US" dirty="0" err="1" smtClean="0"/>
              <a:t>Dia</a:t>
            </a:r>
            <a:r>
              <a:rPr lang="en-US" dirty="0" smtClean="0"/>
              <a:t> Art Foundation</a:t>
            </a:r>
          </a:p>
          <a:p>
            <a:pPr marL="174708" indent="-174708">
              <a:buFont typeface="Arial"/>
              <a:buChar char="•"/>
            </a:pPr>
            <a:endParaRPr lang="en-US" dirty="0" smtClean="0"/>
          </a:p>
          <a:p>
            <a:pPr marL="174708" indent="-174708">
              <a:buFont typeface="Arial"/>
              <a:buChar char="•"/>
            </a:pPr>
            <a:r>
              <a:rPr lang="en-US" dirty="0" smtClean="0"/>
              <a:t>Originally conceived to exhibit the work of Judd, John Chamberlain and Dan Flavin</a:t>
            </a:r>
          </a:p>
          <a:p>
            <a:pPr marL="174708" indent="-174708">
              <a:buFont typeface="Arial"/>
              <a:buChar char="•"/>
            </a:pPr>
            <a:r>
              <a:rPr lang="en-US" dirty="0" smtClean="0"/>
              <a:t>The collection was expanded and now includes 15 outdoor concrete works by Judd, 100 aluminum works by Judd housed in two converted artillery sheds, 25 sculptures by John Chamberlain, an installation by Dan Flavin occupying six former army barracks, and works by Carl Andre, </a:t>
            </a:r>
            <a:r>
              <a:rPr lang="en-US" dirty="0" err="1" smtClean="0"/>
              <a:t>Ingólfur</a:t>
            </a:r>
            <a:r>
              <a:rPr lang="en-US" dirty="0" smtClean="0"/>
              <a:t> </a:t>
            </a:r>
            <a:r>
              <a:rPr lang="en-US" dirty="0" err="1" smtClean="0"/>
              <a:t>Arnarsson</a:t>
            </a:r>
            <a:r>
              <a:rPr lang="en-US" dirty="0" smtClean="0"/>
              <a:t>, </a:t>
            </a:r>
            <a:r>
              <a:rPr lang="en-US" dirty="0" err="1" smtClean="0"/>
              <a:t>Roni</a:t>
            </a:r>
            <a:r>
              <a:rPr lang="en-US" dirty="0" smtClean="0"/>
              <a:t> Horn, </a:t>
            </a:r>
            <a:r>
              <a:rPr lang="en-US" dirty="0" err="1" smtClean="0"/>
              <a:t>Ilya</a:t>
            </a:r>
            <a:r>
              <a:rPr lang="en-US" dirty="0" smtClean="0"/>
              <a:t> </a:t>
            </a:r>
            <a:r>
              <a:rPr lang="en-US" dirty="0" err="1" smtClean="0"/>
              <a:t>Kabakov</a:t>
            </a:r>
            <a:r>
              <a:rPr lang="en-US" dirty="0" smtClean="0"/>
              <a:t>, Richard Long, Claes Oldenburg and </a:t>
            </a:r>
            <a:r>
              <a:rPr lang="en-US" dirty="0" err="1" smtClean="0"/>
              <a:t>Coosje</a:t>
            </a:r>
            <a:r>
              <a:rPr lang="en-US" dirty="0" smtClean="0"/>
              <a:t> van </a:t>
            </a:r>
            <a:r>
              <a:rPr lang="en-US" dirty="0" err="1" smtClean="0"/>
              <a:t>Bruggen</a:t>
            </a:r>
            <a:r>
              <a:rPr lang="en-US" dirty="0" smtClean="0"/>
              <a:t>, David </a:t>
            </a:r>
            <a:r>
              <a:rPr lang="en-US" dirty="0" err="1" smtClean="0"/>
              <a:t>Rabinowitch</a:t>
            </a:r>
            <a:r>
              <a:rPr lang="en-US" dirty="0" smtClean="0"/>
              <a:t>, and John Wesley. </a:t>
            </a:r>
          </a:p>
          <a:p>
            <a:pPr marL="174708" indent="-174708">
              <a:buFont typeface="Arial"/>
              <a:buChar char="•"/>
            </a:pPr>
            <a:endParaRPr lang="en-US" dirty="0" smtClean="0"/>
          </a:p>
          <a:p>
            <a:pPr marL="174708" indent="-174708">
              <a:buFont typeface="Arial"/>
              <a:buChar char="•"/>
            </a:pPr>
            <a:r>
              <a:rPr lang="en-US" dirty="0" smtClean="0"/>
              <a:t>Each artist's work is installed in a separate building on the museum's grounds</a:t>
            </a:r>
          </a:p>
          <a:p>
            <a:pPr marL="174708" indent="-174708">
              <a:buFont typeface="Arial"/>
              <a:buChar char="•"/>
            </a:pPr>
            <a:r>
              <a:rPr lang="en-US" dirty="0" smtClean="0"/>
              <a:t>Temporary exhibitions feature modern and contemporary art of diverse media</a:t>
            </a:r>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12</a:t>
            </a:fld>
            <a:endParaRPr lang="en-US"/>
          </a:p>
        </p:txBody>
      </p:sp>
    </p:spTree>
    <p:extLst>
      <p:ext uri="{BB962C8B-B14F-4D97-AF65-F5344CB8AC3E}">
        <p14:creationId xmlns:p14="http://schemas.microsoft.com/office/powerpoint/2010/main" val="3553073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CARL</a:t>
            </a:r>
            <a:r>
              <a:rPr lang="en-US" b="1" baseline="0" dirty="0" smtClean="0"/>
              <a:t> ANDRE (1935-    )</a:t>
            </a:r>
          </a:p>
          <a:p>
            <a:endParaRPr lang="en-US" b="1" baseline="0" dirty="0" smtClean="0"/>
          </a:p>
          <a:p>
            <a:pPr marL="174708" indent="-174708">
              <a:buFont typeface="Arial"/>
              <a:buChar char="•"/>
            </a:pPr>
            <a:r>
              <a:rPr lang="en-US" b="0" baseline="0" dirty="0" smtClean="0"/>
              <a:t>1951-53: Phillips Academy, Andover</a:t>
            </a:r>
          </a:p>
          <a:p>
            <a:pPr marL="174708" indent="-174708">
              <a:buFont typeface="Arial"/>
              <a:buChar char="•"/>
            </a:pPr>
            <a:r>
              <a:rPr lang="en-US" b="0" baseline="0" dirty="0" smtClean="0"/>
              <a:t>1954: Visits England, impressed with Stonehenge</a:t>
            </a:r>
          </a:p>
          <a:p>
            <a:pPr marL="174708" indent="-174708">
              <a:buFont typeface="Arial"/>
              <a:buChar char="•"/>
            </a:pPr>
            <a:r>
              <a:rPr lang="en-US" b="0" baseline="0" dirty="0" smtClean="0"/>
              <a:t>1955-56: Army</a:t>
            </a:r>
          </a:p>
          <a:p>
            <a:pPr marL="174708" indent="-174708">
              <a:buFont typeface="Arial"/>
              <a:buChar char="•"/>
            </a:pPr>
            <a:r>
              <a:rPr lang="en-US" b="0" baseline="0" dirty="0" smtClean="0"/>
              <a:t>1957: Moves back to NY – begins writing poetry</a:t>
            </a:r>
          </a:p>
          <a:p>
            <a:pPr marL="174708" indent="-174708">
              <a:buFont typeface="Arial"/>
              <a:buChar char="•"/>
            </a:pPr>
            <a:r>
              <a:rPr lang="en-US" b="0" baseline="0" dirty="0" smtClean="0"/>
              <a:t>1958: Meets Frank Stella and shares a studio with him</a:t>
            </a:r>
          </a:p>
          <a:p>
            <a:pPr marL="174708" indent="-174708">
              <a:buFont typeface="Arial"/>
              <a:buChar char="•"/>
            </a:pPr>
            <a:r>
              <a:rPr lang="en-US" b="0" baseline="0" dirty="0" smtClean="0"/>
              <a:t>Black Paintings had a considerable influence on André</a:t>
            </a:r>
          </a:p>
          <a:p>
            <a:pPr marL="640594" lvl="1" indent="-174708">
              <a:buFont typeface="Arial"/>
              <a:buChar char="•"/>
            </a:pPr>
            <a:r>
              <a:rPr lang="en-US" b="0" baseline="0" dirty="0" smtClean="0"/>
              <a:t>Their non-referentiality</a:t>
            </a:r>
          </a:p>
          <a:p>
            <a:pPr marL="640594" lvl="1" indent="-174708">
              <a:buFont typeface="Arial"/>
              <a:buChar char="•"/>
            </a:pPr>
            <a:r>
              <a:rPr lang="en-US" b="0" baseline="0" dirty="0" smtClean="0"/>
              <a:t>Their symmetrical and non-hierarchic compositions</a:t>
            </a:r>
          </a:p>
          <a:p>
            <a:pPr marL="640594" lvl="1" indent="-174708">
              <a:buFont typeface="Arial"/>
              <a:buChar char="•"/>
            </a:pPr>
            <a:endParaRPr lang="en-US" b="0" baseline="0" dirty="0" smtClean="0"/>
          </a:p>
          <a:p>
            <a:pPr marL="640594" lvl="1" indent="-174708">
              <a:buFont typeface="Arial"/>
              <a:buChar char="•"/>
            </a:pPr>
            <a:r>
              <a:rPr lang="en-US" b="0" baseline="0" dirty="0" smtClean="0"/>
              <a:t>Central figure in development of Minimalism</a:t>
            </a:r>
          </a:p>
          <a:p>
            <a:pPr marL="640594" lvl="1" indent="-174708">
              <a:buFont typeface="Arial"/>
              <a:buChar char="•"/>
            </a:pPr>
            <a:r>
              <a:rPr lang="en-US" b="0" baseline="0" dirty="0" smtClean="0"/>
              <a:t>Symmetrical arrangements of units of basic building materials</a:t>
            </a:r>
          </a:p>
          <a:p>
            <a:pPr marL="640594" lvl="1" indent="-174708">
              <a:buFont typeface="Arial"/>
              <a:buChar char="•"/>
            </a:pPr>
            <a:r>
              <a:rPr lang="en-US" b="0" baseline="0" dirty="0" smtClean="0"/>
              <a:t>“Particles” or “Elements”</a:t>
            </a:r>
          </a:p>
          <a:p>
            <a:pPr marL="465887" lvl="1" defTabSz="931774">
              <a:defRPr/>
            </a:pPr>
            <a:endParaRPr lang="en-US" b="0" dirty="0" smtClean="0"/>
          </a:p>
          <a:p>
            <a:pPr marL="465887" lvl="1" defTabSz="931774">
              <a:defRPr/>
            </a:pPr>
            <a:r>
              <a:rPr lang="en-US" b="1" dirty="0" smtClean="0"/>
              <a:t>Carl Andre, Cedar Piece, 1959/64</a:t>
            </a:r>
          </a:p>
          <a:p>
            <a:pPr marL="465887" lvl="1" defTabSz="931774">
              <a:defRPr/>
            </a:pPr>
            <a:endParaRPr lang="en-US" b="0" dirty="0" smtClean="0"/>
          </a:p>
          <a:p>
            <a:pPr marL="640594" lvl="1" indent="-174708" defTabSz="931774">
              <a:buFont typeface="Arial"/>
              <a:buChar char="•"/>
              <a:defRPr/>
            </a:pPr>
            <a:r>
              <a:rPr lang="en-US" b="0" dirty="0" smtClean="0"/>
              <a:t>Early work referencing Brancusi</a:t>
            </a:r>
          </a:p>
          <a:p>
            <a:pPr marL="640594" lvl="1" indent="-174708" defTabSz="931774">
              <a:buFont typeface="Arial"/>
              <a:buChar char="•"/>
              <a:defRPr/>
            </a:pPr>
            <a:r>
              <a:rPr lang="en-US" b="0" dirty="0" smtClean="0"/>
              <a:t>Also a poet (concrete poetry) – notice the affinity between</a:t>
            </a:r>
            <a:r>
              <a:rPr lang="en-US" b="0" baseline="0" dirty="0" smtClean="0"/>
              <a:t> words and wood</a:t>
            </a:r>
            <a:endParaRPr lang="en-US" b="0" dirty="0" smtClean="0"/>
          </a:p>
          <a:p>
            <a:pPr marL="465887" lvl="1"/>
            <a:endParaRPr lang="en-US" b="0" baseline="0" dirty="0" smtClean="0"/>
          </a:p>
          <a:p>
            <a:pPr marL="174708" indent="-174708">
              <a:buFont typeface="Arial"/>
              <a:buChar char="•"/>
            </a:pPr>
            <a:r>
              <a:rPr lang="en-US" b="0" dirty="0" smtClean="0"/>
              <a:t>Like Judd, takes sculpture from its traditional base and places it directly on the floor</a:t>
            </a:r>
          </a:p>
          <a:p>
            <a:pPr marL="174708" indent="-174708">
              <a:buFont typeface="Arial"/>
              <a:buChar char="•"/>
            </a:pPr>
            <a:r>
              <a:rPr lang="en-US" b="0" dirty="0" smtClean="0"/>
              <a:t>What does this do?</a:t>
            </a:r>
          </a:p>
          <a:p>
            <a:pPr marL="640594" lvl="1" indent="-174708">
              <a:buFont typeface="Arial"/>
              <a:buChar char="•"/>
            </a:pPr>
            <a:r>
              <a:rPr lang="en-US" b="0" dirty="0" smtClean="0"/>
              <a:t>Makes</a:t>
            </a:r>
            <a:r>
              <a:rPr lang="en-US" b="0" baseline="0" dirty="0" smtClean="0"/>
              <a:t> the viewer move all around it</a:t>
            </a:r>
          </a:p>
          <a:p>
            <a:pPr marL="640594" lvl="1" indent="-174708">
              <a:buFont typeface="Arial"/>
              <a:buChar char="•"/>
            </a:pPr>
            <a:r>
              <a:rPr lang="en-US" b="0" baseline="0" dirty="0" smtClean="0"/>
              <a:t>Allows for a more direct experience</a:t>
            </a:r>
          </a:p>
          <a:p>
            <a:pPr marL="640594" lvl="1" indent="-174708">
              <a:buFont typeface="Arial"/>
              <a:buChar char="•"/>
            </a:pPr>
            <a:r>
              <a:rPr lang="en-US" b="0" baseline="0" dirty="0" smtClean="0"/>
              <a:t>Somewhat anthropomorphized</a:t>
            </a:r>
          </a:p>
          <a:p>
            <a:pPr marL="465887" lvl="1"/>
            <a:endParaRPr lang="en-US" b="0" baseline="0" dirty="0" smtClean="0"/>
          </a:p>
          <a:p>
            <a:pPr marL="640594" lvl="1" indent="-174708">
              <a:buFont typeface="Arial"/>
              <a:buChar char="•"/>
            </a:pPr>
            <a:r>
              <a:rPr lang="en-US" b="0" baseline="0" dirty="0" smtClean="0"/>
              <a:t>From your reading, you know that he did not alter his materials</a:t>
            </a:r>
          </a:p>
          <a:p>
            <a:pPr marL="640594" lvl="1" indent="-174708">
              <a:buFont typeface="Arial"/>
              <a:buChar char="•"/>
            </a:pPr>
            <a:r>
              <a:rPr lang="en-US" b="0" baseline="0" dirty="0" smtClean="0"/>
              <a:t>Pre-fabricated, but not for artmaking (like Judd) – for building</a:t>
            </a:r>
          </a:p>
          <a:p>
            <a:pPr marL="640594" lvl="1" indent="-174708">
              <a:buFont typeface="Arial"/>
              <a:buChar char="•"/>
            </a:pPr>
            <a:endParaRPr lang="en-US" b="0" baseline="0" dirty="0" smtClean="0"/>
          </a:p>
          <a:p>
            <a:pPr marL="640594" lvl="1" indent="-174708" defTabSz="931774">
              <a:buFont typeface="Arial"/>
              <a:buChar char="•"/>
              <a:defRPr/>
            </a:pPr>
            <a:endParaRPr lang="en-US" b="1" dirty="0" smtClean="0"/>
          </a:p>
          <a:p>
            <a:pPr marL="640594" lvl="1" indent="-174708">
              <a:buFont typeface="Arial"/>
              <a:buChar char="•"/>
            </a:pPr>
            <a:endParaRPr lang="en-US" b="0" baseline="0" dirty="0" smtClean="0"/>
          </a:p>
          <a:p>
            <a:pPr marL="640594" lvl="1" indent="-174708">
              <a:buFont typeface="Arial"/>
              <a:buChar char="•"/>
            </a:pPr>
            <a:endParaRPr lang="en-US" b="0" baseline="0" dirty="0" smtClean="0"/>
          </a:p>
          <a:p>
            <a:endParaRPr lang="en-US" b="1" dirty="0"/>
          </a:p>
        </p:txBody>
      </p:sp>
      <p:sp>
        <p:nvSpPr>
          <p:cNvPr id="4" name="Slide Number Placeholder 3"/>
          <p:cNvSpPr>
            <a:spLocks noGrp="1"/>
          </p:cNvSpPr>
          <p:nvPr>
            <p:ph type="sldNum" sz="quarter" idx="10"/>
          </p:nvPr>
        </p:nvSpPr>
        <p:spPr/>
        <p:txBody>
          <a:bodyPr/>
          <a:lstStyle/>
          <a:p>
            <a:fld id="{9789667A-9EB3-4871-8A61-B4FA06DEF7EA}" type="slidenum">
              <a:rPr lang="en-US" smtClean="0"/>
              <a:t>13</a:t>
            </a:fld>
            <a:endParaRPr lang="en-US"/>
          </a:p>
        </p:txBody>
      </p:sp>
    </p:spTree>
    <p:extLst>
      <p:ext uri="{BB962C8B-B14F-4D97-AF65-F5344CB8AC3E}">
        <p14:creationId xmlns:p14="http://schemas.microsoft.com/office/powerpoint/2010/main" val="3369772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lvl="1" defTabSz="931774">
              <a:defRPr/>
            </a:pPr>
            <a:r>
              <a:rPr lang="en-US" b="1" dirty="0" smtClean="0"/>
              <a:t>Carl Andre, Tau and Threshold (Element Series), 1971</a:t>
            </a:r>
          </a:p>
          <a:p>
            <a:pPr marL="465887" lvl="1"/>
            <a:endParaRPr lang="en-US" b="0" baseline="0" dirty="0" smtClean="0"/>
          </a:p>
          <a:p>
            <a:pPr marL="174708" indent="-174708">
              <a:buFont typeface="Arial"/>
              <a:buChar char="•"/>
            </a:pPr>
            <a:r>
              <a:rPr lang="en-US" b="0" baseline="0" dirty="0" smtClean="0"/>
              <a:t>André’s totemic wooden sculptures indebted to Constantin Brancusi</a:t>
            </a:r>
          </a:p>
          <a:p>
            <a:pPr marL="640594" lvl="1" indent="-174708">
              <a:buFont typeface="Arial"/>
              <a:buChar char="•"/>
            </a:pPr>
            <a:r>
              <a:rPr lang="en-US" b="0" baseline="0" dirty="0" smtClean="0"/>
              <a:t>Cut rather than carved</a:t>
            </a:r>
          </a:p>
          <a:p>
            <a:pPr marL="174708" indent="-174708">
              <a:buFont typeface="Arial"/>
              <a:buChar char="•"/>
            </a:pPr>
            <a:r>
              <a:rPr lang="en-US" b="0" baseline="0" dirty="0" smtClean="0"/>
              <a:t>Constructed according to what André called </a:t>
            </a:r>
            <a:r>
              <a:rPr lang="en-US" b="1" baseline="0" dirty="0" smtClean="0"/>
              <a:t>structural building principles</a:t>
            </a:r>
          </a:p>
          <a:p>
            <a:pPr marL="174708" indent="-174708">
              <a:buFont typeface="Arial"/>
              <a:buChar char="•"/>
            </a:pPr>
            <a:r>
              <a:rPr lang="en-US" b="0" baseline="0" dirty="0" smtClean="0"/>
              <a:t>Elements were stacked and interlocked</a:t>
            </a:r>
          </a:p>
          <a:p>
            <a:pPr marL="174708" indent="-174708">
              <a:buFont typeface="Arial"/>
              <a:buChar char="•"/>
            </a:pPr>
            <a:r>
              <a:rPr lang="en-US" b="0" u="sng" baseline="0" dirty="0" smtClean="0"/>
              <a:t>Weight and mass </a:t>
            </a:r>
            <a:r>
              <a:rPr lang="en-US" b="0" baseline="0" dirty="0" smtClean="0"/>
              <a:t>are key preoccupations</a:t>
            </a:r>
          </a:p>
          <a:p>
            <a:pPr marL="174708" indent="-174708">
              <a:buFont typeface="Arial"/>
              <a:buChar char="•"/>
            </a:pPr>
            <a:r>
              <a:rPr lang="en-US" b="0" baseline="0" dirty="0" smtClean="0"/>
              <a:t>Many permutations possible (in Element Series, this is the case)</a:t>
            </a:r>
          </a:p>
          <a:p>
            <a:pPr marL="174708" indent="-174708">
              <a:buFont typeface="Arial"/>
              <a:buChar char="•"/>
            </a:pPr>
            <a:endParaRPr lang="en-US" b="0" baseline="0" dirty="0" smtClean="0"/>
          </a:p>
          <a:p>
            <a:pPr defTabSz="931774">
              <a:defRPr/>
            </a:pPr>
            <a:r>
              <a:rPr lang="en-US" b="1" dirty="0" smtClean="0"/>
              <a:t>Carl Andre, Slit, 1981</a:t>
            </a:r>
          </a:p>
          <a:p>
            <a:pPr marL="174708" indent="-174708">
              <a:buFont typeface="Arial"/>
              <a:buChar char="•"/>
            </a:pPr>
            <a:endParaRPr lang="en-US" b="0" baseline="0" dirty="0" smtClean="0"/>
          </a:p>
          <a:p>
            <a:pPr marL="174708" indent="-174708">
              <a:buFont typeface="Arial"/>
              <a:buChar char="•"/>
            </a:pPr>
            <a:r>
              <a:rPr lang="en-US" b="0" baseline="0" dirty="0" smtClean="0"/>
              <a:t>Begins using ¾” high, 1 ft. square metal plates</a:t>
            </a:r>
          </a:p>
          <a:p>
            <a:pPr marL="640594" lvl="1" indent="-174708">
              <a:buFont typeface="Arial"/>
              <a:buChar char="•"/>
            </a:pPr>
            <a:r>
              <a:rPr lang="en-US" b="0" baseline="0" dirty="0" smtClean="0"/>
              <a:t>Wood to light for floor works, too easy to move</a:t>
            </a:r>
          </a:p>
          <a:p>
            <a:pPr marL="174708" indent="-174708">
              <a:buFont typeface="Arial"/>
              <a:buChar char="•"/>
            </a:pPr>
            <a:r>
              <a:rPr lang="en-US" b="0" baseline="0" dirty="0" smtClean="0"/>
              <a:t>Homage to Brancusi’s “Endless Column”</a:t>
            </a:r>
          </a:p>
          <a:p>
            <a:pPr marL="174708" indent="-174708">
              <a:buFont typeface="Arial"/>
              <a:buChar char="•"/>
            </a:pPr>
            <a:r>
              <a:rPr lang="en-US" b="0" baseline="0" dirty="0" smtClean="0"/>
              <a:t>Even more basic than Brancusi</a:t>
            </a:r>
          </a:p>
          <a:p>
            <a:pPr marL="174708" indent="-174708">
              <a:buFont typeface="Arial"/>
              <a:buChar char="•"/>
            </a:pPr>
            <a:r>
              <a:rPr lang="en-US" b="0" baseline="0" dirty="0" smtClean="0"/>
              <a:t>“Axial symmetry” – interchangeability of standardized units</a:t>
            </a:r>
          </a:p>
          <a:p>
            <a:pPr marL="174708" indent="-174708">
              <a:buFont typeface="Arial"/>
              <a:buChar char="•"/>
            </a:pPr>
            <a:endParaRPr lang="en-US" b="0" baseline="0" dirty="0" smtClean="0"/>
          </a:p>
          <a:p>
            <a:pPr marL="174708" indent="-174708">
              <a:buFont typeface="Arial"/>
              <a:buChar char="•"/>
            </a:pPr>
            <a:r>
              <a:rPr lang="en-US" b="0" baseline="0" dirty="0" smtClean="0"/>
              <a:t>Notion of expanded space</a:t>
            </a:r>
          </a:p>
          <a:p>
            <a:pPr marL="174708" indent="-174708">
              <a:buFont typeface="Arial"/>
              <a:buChar char="•"/>
            </a:pPr>
            <a:r>
              <a:rPr lang="en-US" b="0" baseline="0" dirty="0" smtClean="0"/>
              <a:t>All air above the piece is part of the piece</a:t>
            </a:r>
          </a:p>
          <a:p>
            <a:pPr marL="174708" indent="-174708">
              <a:buFont typeface="Arial"/>
              <a:buChar char="•"/>
            </a:pPr>
            <a:r>
              <a:rPr lang="en-US" b="0" baseline="0" dirty="0" smtClean="0"/>
              <a:t>When in the Holzer Gallery, Auping used to say it was the shortest sculpture in the tallest gallery</a:t>
            </a:r>
          </a:p>
          <a:p>
            <a:pPr marL="174708" indent="-174708">
              <a:buFont typeface="Arial"/>
              <a:buChar char="•"/>
            </a:pPr>
            <a:r>
              <a:rPr lang="en-US" b="0" u="sng" baseline="0" dirty="0" smtClean="0"/>
              <a:t>You may walk on our Andre</a:t>
            </a:r>
            <a:r>
              <a:rPr lang="en-US" b="0" baseline="0" dirty="0" smtClean="0"/>
              <a:t>, but no touching with hands, or kicking of metal</a:t>
            </a:r>
          </a:p>
          <a:p>
            <a:pPr marL="174708" indent="-174708">
              <a:buFont typeface="Arial"/>
              <a:buChar char="•"/>
            </a:pPr>
            <a:r>
              <a:rPr lang="en-US" b="0" baseline="0" dirty="0" smtClean="0"/>
              <a:t>Many museums do not allow walking…always ask</a:t>
            </a:r>
          </a:p>
          <a:p>
            <a:pPr marL="174708" indent="-174708">
              <a:buFont typeface="Arial"/>
              <a:buChar char="•"/>
            </a:pPr>
            <a:r>
              <a:rPr lang="en-US" b="0" baseline="0" dirty="0" smtClean="0"/>
              <a:t>A great thing to do with tour groups – opens up all kinds of talk about art (materials, placement, boundaries, etc.)</a:t>
            </a:r>
          </a:p>
          <a:p>
            <a:pPr marL="174708" indent="-174708">
              <a:buFont typeface="Arial"/>
              <a:buChar char="•"/>
            </a:pPr>
            <a:endParaRPr lang="en-US" b="0" baseline="0" dirty="0" smtClean="0"/>
          </a:p>
          <a:p>
            <a:pPr marL="174708" indent="-174708">
              <a:buFont typeface="Arial"/>
              <a:buChar char="•"/>
            </a:pPr>
            <a:r>
              <a:rPr lang="en-US" b="0" baseline="0" dirty="0" smtClean="0"/>
              <a:t>Abstract, but recalls roads, rivers, and rail lines</a:t>
            </a:r>
          </a:p>
          <a:p>
            <a:pPr marL="174708" indent="-174708">
              <a:buFont typeface="Arial"/>
              <a:buChar char="•"/>
            </a:pPr>
            <a:r>
              <a:rPr lang="en-US" b="0" baseline="0" dirty="0" smtClean="0"/>
              <a:t>Andre worked as a freight brakeman and conductor on the railway</a:t>
            </a:r>
          </a:p>
          <a:p>
            <a:pPr marL="174708" indent="-174708">
              <a:buFont typeface="Arial"/>
              <a:buChar char="•"/>
            </a:pPr>
            <a:r>
              <a:rPr lang="en-US" b="0" baseline="0" dirty="0" smtClean="0"/>
              <a:t>“The railway completely tore me away from the pretensions of art, even my own, and I was back on the horizontal lines of steel and rust and great masses of coal and material, timber, with all kinds of hides and glue and the burdens and weights of the cars themselves.”</a:t>
            </a:r>
          </a:p>
          <a:p>
            <a:pPr marL="174708" indent="-174708">
              <a:buFont typeface="Arial"/>
              <a:buChar char="•"/>
            </a:pPr>
            <a:r>
              <a:rPr lang="en-US" b="0" baseline="0" dirty="0" smtClean="0"/>
              <a:t>Sense of the blue collar worker comes through</a:t>
            </a:r>
          </a:p>
          <a:p>
            <a:pPr marL="174708" indent="-174708">
              <a:buFont typeface="Arial"/>
              <a:buChar char="•"/>
            </a:pPr>
            <a:r>
              <a:rPr lang="en-US" b="0" baseline="0" dirty="0" smtClean="0"/>
              <a:t>Like Judd, the </a:t>
            </a:r>
            <a:r>
              <a:rPr lang="en-US" b="0" u="sng" baseline="0" dirty="0" smtClean="0"/>
              <a:t>artist’s hand is not evident – his mind is</a:t>
            </a:r>
          </a:p>
          <a:p>
            <a:endParaRPr lang="en-US" b="0" u="sng" baseline="0" dirty="0" smtClean="0"/>
          </a:p>
          <a:p>
            <a:pPr marL="174708" indent="-174708">
              <a:buFont typeface="Arial"/>
              <a:buChar char="•"/>
            </a:pPr>
            <a:r>
              <a:rPr lang="en-US" b="0" u="none" baseline="0" dirty="0" smtClean="0"/>
              <a:t>Not a conceptual artist</a:t>
            </a:r>
          </a:p>
          <a:p>
            <a:pPr marL="174708" indent="-174708">
              <a:buFont typeface="Arial"/>
              <a:buChar char="•"/>
            </a:pPr>
            <a:r>
              <a:rPr lang="en-US" b="0" u="none" baseline="0" dirty="0" smtClean="0"/>
              <a:t>Work is about MATERIALITY</a:t>
            </a:r>
          </a:p>
          <a:p>
            <a:pPr marL="174708" indent="-174708">
              <a:buFont typeface="Arial"/>
              <a:buChar char="•"/>
            </a:pPr>
            <a:r>
              <a:rPr lang="en-US" b="0" u="none" baseline="0" dirty="0" smtClean="0"/>
              <a:t>The idea cannot be separated from the object – it must be physically experienced!</a:t>
            </a:r>
          </a:p>
          <a:p>
            <a:pPr marL="174708" indent="-174708">
              <a:buFont typeface="Arial"/>
              <a:buChar char="•"/>
            </a:pPr>
            <a:endParaRPr lang="en-US" b="1" u="none" baseline="0" dirty="0" smtClean="0"/>
          </a:p>
          <a:p>
            <a:pPr marL="174708" indent="-174708">
              <a:buFont typeface="Arial"/>
              <a:buChar char="•"/>
            </a:pPr>
            <a:r>
              <a:rPr lang="en-US" b="1" u="none" baseline="0" dirty="0" smtClean="0"/>
              <a:t>Its creation arises out of a desire “to make something to be in the world.”</a:t>
            </a:r>
          </a:p>
          <a:p>
            <a:pPr marL="174708" indent="-174708">
              <a:buFont typeface="Arial"/>
              <a:buChar char="•"/>
            </a:pPr>
            <a:r>
              <a:rPr lang="en-US" b="1" u="none" baseline="0" dirty="0" smtClean="0"/>
              <a:t>Its importance lies in the effect it has on its environment and on the viewer’s perception of space.</a:t>
            </a:r>
          </a:p>
          <a:p>
            <a:pPr marL="174708" indent="-174708">
              <a:buFont typeface="Arial"/>
              <a:buChar char="•"/>
            </a:pPr>
            <a:endParaRPr lang="en-US" b="0" baseline="0" dirty="0" smtClean="0"/>
          </a:p>
          <a:p>
            <a:pPr marL="174708" indent="-174708">
              <a:buFont typeface="Arial"/>
              <a:buChar char="•"/>
            </a:pPr>
            <a:endParaRPr lang="en-US" b="0" baseline="0" dirty="0" smtClean="0"/>
          </a:p>
          <a:p>
            <a:pPr marL="174708" indent="-174708">
              <a:buFont typeface="Arial"/>
              <a:buChar char="•"/>
            </a:pPr>
            <a:endParaRPr lang="en-US" b="1" baseline="0" dirty="0" smtClean="0"/>
          </a:p>
          <a:p>
            <a:endParaRPr lang="en-US" b="1" baseline="0" dirty="0" smtClean="0"/>
          </a:p>
          <a:p>
            <a:pPr marL="640594" lvl="1" indent="-174708">
              <a:buFont typeface="Arial"/>
              <a:buChar char="•"/>
            </a:pPr>
            <a:endParaRPr lang="en-US" b="0" baseline="0" dirty="0" smtClean="0"/>
          </a:p>
          <a:p>
            <a:pPr marL="640594" lvl="1" indent="-174708">
              <a:buFont typeface="Arial"/>
              <a:buChar char="•"/>
            </a:pPr>
            <a:endParaRPr lang="en-US" b="0" baseline="0" dirty="0" smtClean="0"/>
          </a:p>
          <a:p>
            <a:pPr marL="174708" indent="-174708">
              <a:buFont typeface="Arial"/>
              <a:buChar char="•"/>
            </a:pPr>
            <a:endParaRPr lang="en-US" b="1" baseline="0" dirty="0" smtClean="0"/>
          </a:p>
          <a:p>
            <a:pPr marL="174708" indent="-174708">
              <a:buFont typeface="Arial"/>
              <a:buChar char="•"/>
            </a:pPr>
            <a:endParaRPr lang="en-US" b="1" dirty="0" smtClean="0"/>
          </a:p>
        </p:txBody>
      </p:sp>
      <p:sp>
        <p:nvSpPr>
          <p:cNvPr id="4" name="Slide Number Placeholder 3"/>
          <p:cNvSpPr>
            <a:spLocks noGrp="1"/>
          </p:cNvSpPr>
          <p:nvPr>
            <p:ph type="sldNum" sz="quarter" idx="10"/>
          </p:nvPr>
        </p:nvSpPr>
        <p:spPr/>
        <p:txBody>
          <a:bodyPr/>
          <a:lstStyle/>
          <a:p>
            <a:fld id="{9789667A-9EB3-4871-8A61-B4FA06DEF7EA}" type="slidenum">
              <a:rPr lang="en-US" smtClean="0"/>
              <a:t>14</a:t>
            </a:fld>
            <a:endParaRPr lang="en-US"/>
          </a:p>
        </p:txBody>
      </p:sp>
    </p:spTree>
    <p:extLst>
      <p:ext uri="{BB962C8B-B14F-4D97-AF65-F5344CB8AC3E}">
        <p14:creationId xmlns:p14="http://schemas.microsoft.com/office/powerpoint/2010/main" val="2660472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smtClean="0"/>
              <a:t>ROBERT MORRIS (1931-   )</a:t>
            </a:r>
          </a:p>
          <a:p>
            <a:pPr defTabSz="931774">
              <a:defRPr/>
            </a:pPr>
            <a:endParaRPr lang="en-US" b="1" dirty="0" smtClean="0"/>
          </a:p>
          <a:p>
            <a:pPr marL="174708" indent="-174708">
              <a:buFont typeface="Arial"/>
              <a:buChar char="•"/>
            </a:pPr>
            <a:r>
              <a:rPr lang="en-US" dirty="0" smtClean="0"/>
              <a:t>1948–50:</a:t>
            </a:r>
            <a:r>
              <a:rPr lang="en-US" baseline="0" dirty="0" smtClean="0"/>
              <a:t> </a:t>
            </a:r>
            <a:r>
              <a:rPr lang="en-US" dirty="0" smtClean="0"/>
              <a:t>University of Kansas City and then at the Kansas City Art Institute</a:t>
            </a:r>
          </a:p>
          <a:p>
            <a:pPr marL="174708" indent="-174708">
              <a:buFont typeface="Arial"/>
              <a:buChar char="•"/>
            </a:pPr>
            <a:r>
              <a:rPr lang="en-US" dirty="0" smtClean="0"/>
              <a:t>Moves around, in Army</a:t>
            </a:r>
          </a:p>
          <a:p>
            <a:pPr marL="174708" indent="-174708">
              <a:buFont typeface="Arial"/>
              <a:buChar char="•"/>
            </a:pPr>
            <a:r>
              <a:rPr lang="en-US" dirty="0" smtClean="0"/>
              <a:t>1955: San Francisco --</a:t>
            </a:r>
            <a:r>
              <a:rPr lang="en-US" baseline="0" dirty="0" smtClean="0"/>
              <a:t> </a:t>
            </a:r>
            <a:r>
              <a:rPr lang="en-US" dirty="0" smtClean="0"/>
              <a:t>experimental dance and improvisational theatre</a:t>
            </a:r>
          </a:p>
          <a:p>
            <a:pPr marL="174708" indent="-174708">
              <a:buFont typeface="Arial"/>
              <a:buChar char="•"/>
            </a:pPr>
            <a:r>
              <a:rPr lang="en-US" dirty="0" smtClean="0"/>
              <a:t>1961-1963: Studies art history at Hunter College in New York, where he settled</a:t>
            </a:r>
          </a:p>
          <a:p>
            <a:pPr marL="174708" indent="-174708">
              <a:buFont typeface="Arial"/>
              <a:buChar char="•"/>
            </a:pPr>
            <a:r>
              <a:rPr lang="en-US" dirty="0" smtClean="0"/>
              <a:t>Writes thesis on Constantin Brancusi (familiar?)</a:t>
            </a:r>
          </a:p>
          <a:p>
            <a:pPr marL="174708" indent="-174708">
              <a:buFont typeface="Arial"/>
              <a:buChar char="•"/>
            </a:pPr>
            <a:r>
              <a:rPr lang="en-US" dirty="0" smtClean="0"/>
              <a:t>Another artist/writer</a:t>
            </a:r>
          </a:p>
          <a:p>
            <a:pPr marL="174708" indent="-174708">
              <a:buFont typeface="Arial"/>
              <a:buChar char="•"/>
            </a:pPr>
            <a:r>
              <a:rPr lang="en-US" dirty="0" smtClean="0"/>
              <a:t>Writes for Artforum</a:t>
            </a:r>
            <a:r>
              <a:rPr lang="en-US" baseline="0" dirty="0" smtClean="0"/>
              <a:t> regularly</a:t>
            </a:r>
          </a:p>
          <a:p>
            <a:pPr marL="174708" indent="-174708">
              <a:buFont typeface="Arial"/>
              <a:buChar char="•"/>
            </a:pPr>
            <a:r>
              <a:rPr lang="en-US" baseline="0" dirty="0" smtClean="0"/>
              <a:t>1966: “Notes on Sculpture” – sculpture “scale, proportion, shape, mass”</a:t>
            </a:r>
          </a:p>
          <a:p>
            <a:pPr marL="174708" indent="-174708">
              <a:buFont typeface="Arial"/>
              <a:buChar char="•"/>
            </a:pPr>
            <a:r>
              <a:rPr lang="en-US" baseline="0" dirty="0" smtClean="0"/>
              <a:t>To reveal these properties best, simple forms such as cubes, pyramids, and regular polyhedrons used</a:t>
            </a:r>
          </a:p>
          <a:p>
            <a:pPr marL="174708" indent="-174708">
              <a:buFont typeface="Arial"/>
              <a:buChar char="•"/>
            </a:pPr>
            <a:r>
              <a:rPr lang="en-US" baseline="0" dirty="0" smtClean="0"/>
              <a:t>These forms “create strong gestalt sensations”</a:t>
            </a:r>
          </a:p>
          <a:p>
            <a:pPr marL="174708" indent="-174708">
              <a:buFont typeface="Arial"/>
              <a:buChar char="•"/>
            </a:pPr>
            <a:r>
              <a:rPr lang="en-US" b="1" u="sng" dirty="0" smtClean="0"/>
              <a:t>Gestalts</a:t>
            </a:r>
            <a:r>
              <a:rPr lang="en-US" dirty="0" smtClean="0"/>
              <a:t> --</a:t>
            </a:r>
            <a:r>
              <a:rPr lang="en-US" baseline="0" dirty="0" smtClean="0"/>
              <a:t> </a:t>
            </a:r>
            <a:r>
              <a:rPr lang="en-US" dirty="0" smtClean="0"/>
              <a:t>patterns or configurations where the whole has a significance greater than, and different from, any of the parts considered individually</a:t>
            </a:r>
          </a:p>
          <a:p>
            <a:pPr marL="174708" indent="-174708">
              <a:buFont typeface="Arial"/>
              <a:buChar char="•"/>
            </a:pPr>
            <a:endParaRPr lang="en-US" dirty="0" smtClean="0"/>
          </a:p>
          <a:p>
            <a:pPr marL="174708" indent="-174708">
              <a:buFont typeface="Arial"/>
              <a:buChar char="•"/>
            </a:pPr>
            <a:r>
              <a:rPr lang="en-US" dirty="0" smtClean="0"/>
              <a:t>1950s: Morris grew interested in dance while living in San Francisco with his wife, the dancer and choreographer Simone </a:t>
            </a:r>
            <a:r>
              <a:rPr lang="en-US" dirty="0" err="1" smtClean="0"/>
              <a:t>Forti</a:t>
            </a:r>
            <a:endParaRPr lang="en-US" dirty="0" smtClean="0"/>
          </a:p>
          <a:p>
            <a:pPr marL="174708" indent="-174708">
              <a:buFont typeface="Arial"/>
              <a:buChar char="•"/>
            </a:pPr>
            <a:r>
              <a:rPr lang="en-US" dirty="0" smtClean="0"/>
              <a:t>NYC: They participate in a loose-knit confederation of dancers known as the Judson Dance Theater</a:t>
            </a:r>
          </a:p>
          <a:p>
            <a:pPr marL="174708" indent="-174708">
              <a:buFont typeface="Arial"/>
              <a:buChar char="•"/>
            </a:pPr>
            <a:r>
              <a:rPr lang="en-US" dirty="0" smtClean="0"/>
              <a:t>Morris</a:t>
            </a:r>
            <a:r>
              <a:rPr lang="en-US" baseline="0" dirty="0" smtClean="0"/>
              <a:t> a choreographer for the group</a:t>
            </a:r>
            <a:endParaRPr lang="en-US" dirty="0" smtClean="0"/>
          </a:p>
          <a:p>
            <a:pPr marL="174708" indent="-174708">
              <a:buFont typeface="Arial"/>
              <a:buChar char="•"/>
            </a:pPr>
            <a:endParaRPr lang="en-US" dirty="0" smtClean="0"/>
          </a:p>
          <a:p>
            <a:pPr marL="174708" indent="-174708">
              <a:buFont typeface="Arial"/>
              <a:buChar char="•"/>
            </a:pPr>
            <a:r>
              <a:rPr lang="en-US" dirty="0" smtClean="0"/>
              <a:t>1960s and 1970s: Has a central role in defining three principal artistic movements of the period: </a:t>
            </a:r>
            <a:r>
              <a:rPr lang="en-US" b="1" dirty="0" smtClean="0"/>
              <a:t>Minimalist sculpture, Process Art, </a:t>
            </a:r>
            <a:r>
              <a:rPr lang="en-US" b="0" dirty="0" smtClean="0"/>
              <a:t>and </a:t>
            </a:r>
            <a:r>
              <a:rPr lang="en-US" b="1" dirty="0" smtClean="0"/>
              <a:t>Earthworks</a:t>
            </a:r>
          </a:p>
          <a:p>
            <a:pPr marL="174708" indent="-174708">
              <a:buFont typeface="Arial"/>
              <a:buChar char="•"/>
            </a:pPr>
            <a:r>
              <a:rPr lang="en-US" dirty="0" smtClean="0"/>
              <a:t>Varied</a:t>
            </a:r>
            <a:r>
              <a:rPr lang="en-US" baseline="0" dirty="0" smtClean="0"/>
              <a:t> career!</a:t>
            </a:r>
          </a:p>
          <a:p>
            <a:pPr marL="174708" indent="-174708">
              <a:buFont typeface="Arial"/>
              <a:buChar char="•"/>
            </a:pPr>
            <a:r>
              <a:rPr lang="en-US" dirty="0" smtClean="0"/>
              <a:t>Earliest</a:t>
            </a:r>
            <a:r>
              <a:rPr lang="en-US" baseline="0" dirty="0" smtClean="0"/>
              <a:t> </a:t>
            </a:r>
            <a:r>
              <a:rPr lang="en-US" dirty="0" smtClean="0"/>
              <a:t>Minimalist objects as props for his dance performances</a:t>
            </a:r>
          </a:p>
          <a:p>
            <a:pPr marL="174708" indent="-174708">
              <a:buFont typeface="Arial"/>
              <a:buChar char="•"/>
            </a:pPr>
            <a:r>
              <a:rPr lang="en-US" dirty="0" smtClean="0"/>
              <a:t>Rudimentary wooden construction of these boxlike forms</a:t>
            </a:r>
            <a:r>
              <a:rPr lang="en-US" baseline="0" dirty="0" smtClean="0"/>
              <a:t> -- </a:t>
            </a:r>
            <a:r>
              <a:rPr lang="en-US" dirty="0" smtClean="0"/>
              <a:t> function over expression</a:t>
            </a:r>
          </a:p>
          <a:p>
            <a:pPr marL="174708" indent="-174708">
              <a:buFont typeface="Arial"/>
              <a:buChar char="•"/>
            </a:pPr>
            <a:r>
              <a:rPr lang="en-US" dirty="0" smtClean="0"/>
              <a:t>Used</a:t>
            </a:r>
            <a:r>
              <a:rPr lang="en-US" baseline="0" dirty="0" smtClean="0"/>
              <a:t> the term “Unitary Objects”</a:t>
            </a:r>
            <a:endParaRPr lang="en-US" dirty="0" smtClean="0"/>
          </a:p>
          <a:p>
            <a:pPr marL="174708" indent="-174708">
              <a:buFont typeface="Arial"/>
              <a:buChar char="•"/>
            </a:pPr>
            <a:endParaRPr lang="en-US" dirty="0" smtClean="0"/>
          </a:p>
          <a:p>
            <a:pPr marL="174708" indent="-174708">
              <a:buFont typeface="Arial"/>
              <a:buChar char="•"/>
            </a:pPr>
            <a:r>
              <a:rPr lang="en-US" dirty="0" smtClean="0"/>
              <a:t>1964-65:</a:t>
            </a:r>
            <a:r>
              <a:rPr lang="en-US" baseline="0" dirty="0" smtClean="0"/>
              <a:t> </a:t>
            </a:r>
            <a:r>
              <a:rPr lang="en-US" dirty="0" smtClean="0"/>
              <a:t>Shows entire rooms of these nondescript architectural elements at the Green Gallery</a:t>
            </a:r>
          </a:p>
          <a:p>
            <a:pPr marL="174708" indent="-174708">
              <a:buFont typeface="Arial"/>
              <a:buChar char="•"/>
            </a:pPr>
            <a:r>
              <a:rPr lang="en-US" dirty="0" smtClean="0"/>
              <a:t>Late-60s: Explores more elaborate industrial processes for his Minimalist sculpture</a:t>
            </a:r>
          </a:p>
          <a:p>
            <a:pPr marL="174708" indent="-174708">
              <a:buFont typeface="Arial"/>
              <a:buChar char="•"/>
            </a:pPr>
            <a:r>
              <a:rPr lang="en-US" dirty="0" smtClean="0"/>
              <a:t>Aluminum and steel mesh</a:t>
            </a:r>
          </a:p>
          <a:p>
            <a:pPr marL="174708" indent="-174708">
              <a:buFont typeface="Arial"/>
              <a:buChar char="•"/>
            </a:pPr>
            <a:r>
              <a:rPr lang="en-US" b="1" dirty="0" smtClean="0"/>
              <a:t>Many see his work as fundamentally</a:t>
            </a:r>
            <a:r>
              <a:rPr lang="en-US" b="1" baseline="0" dirty="0" smtClean="0"/>
              <a:t> theatrical…</a:t>
            </a:r>
          </a:p>
          <a:p>
            <a:pPr marL="174708" indent="-174708">
              <a:buFont typeface="Arial"/>
              <a:buChar char="•"/>
            </a:pPr>
            <a:endParaRPr lang="en-US" b="1" baseline="0" dirty="0" smtClean="0"/>
          </a:p>
          <a:p>
            <a:pPr defTabSz="931774">
              <a:defRPr/>
            </a:pPr>
            <a:r>
              <a:rPr lang="en-US" b="1" dirty="0" smtClean="0"/>
              <a:t>Robert Morris, Untitled, 1965/71</a:t>
            </a:r>
          </a:p>
          <a:p>
            <a:pPr defTabSz="931774">
              <a:defRPr/>
            </a:pPr>
            <a:endParaRPr lang="en-US" b="1" dirty="0" smtClean="0"/>
          </a:p>
          <a:p>
            <a:pPr marL="174708" indent="-174708">
              <a:buFont typeface="Arial"/>
              <a:buChar char="•"/>
            </a:pPr>
            <a:r>
              <a:rPr lang="en-US" b="0" baseline="0" dirty="0" smtClean="0"/>
              <a:t>Uses the simple form of a hollow circle</a:t>
            </a:r>
          </a:p>
          <a:p>
            <a:pPr marL="174708" indent="-174708">
              <a:buFont typeface="Arial"/>
              <a:buChar char="•"/>
            </a:pPr>
            <a:r>
              <a:rPr lang="en-US" b="0" baseline="0" dirty="0" smtClean="0"/>
              <a:t>Inserts neon light into it</a:t>
            </a:r>
          </a:p>
          <a:p>
            <a:pPr marL="174708" indent="-174708">
              <a:buFont typeface="Arial"/>
              <a:buChar char="•"/>
            </a:pPr>
            <a:r>
              <a:rPr lang="en-US" b="0" baseline="0" dirty="0" smtClean="0"/>
              <a:t>Creates an odd contrast between the heaviness of the circle itself and the lightness of the neon’s glow</a:t>
            </a:r>
          </a:p>
          <a:p>
            <a:pPr marL="174708" indent="-174708">
              <a:buFont typeface="Arial"/>
              <a:buChar char="•"/>
            </a:pPr>
            <a:r>
              <a:rPr lang="en-US" b="0" baseline="0" dirty="0" smtClean="0"/>
              <a:t>Work based on the idea that a viewer’s physical and perceptual relationship to art is as much a part of a work as any traditional sculptural representation</a:t>
            </a:r>
          </a:p>
          <a:p>
            <a:pPr marL="174708" indent="-174708">
              <a:buFont typeface="Arial"/>
              <a:buChar char="•"/>
            </a:pPr>
            <a:r>
              <a:rPr lang="en-US" b="0" baseline="0" dirty="0" smtClean="0"/>
              <a:t>This work, like others from this period in the 1960s, contains little reference to anything other than the form and materials of the work of art itself</a:t>
            </a:r>
          </a:p>
          <a:p>
            <a:pPr marL="174708" indent="-174708">
              <a:buFont typeface="Arial"/>
              <a:buChar char="•"/>
            </a:pPr>
            <a:endParaRPr lang="en-US" dirty="0" smtClean="0"/>
          </a:p>
          <a:p>
            <a:pPr marL="174708" indent="-174708">
              <a:buFont typeface="Arial"/>
              <a:buChar char="•"/>
            </a:pPr>
            <a:endParaRPr lang="en-US" dirty="0" smtClean="0"/>
          </a:p>
          <a:p>
            <a:pPr marL="174708" indent="-174708">
              <a:buFont typeface="Arial"/>
              <a:buChar char="•"/>
            </a:pPr>
            <a:r>
              <a:rPr lang="en-US" dirty="0" smtClean="0"/>
              <a:t>1971: </a:t>
            </a:r>
            <a:r>
              <a:rPr lang="en-US" b="1" dirty="0" smtClean="0"/>
              <a:t>Tate Retrospective</a:t>
            </a:r>
            <a:r>
              <a:rPr lang="en-US" b="1" baseline="0" dirty="0" smtClean="0"/>
              <a:t> </a:t>
            </a:r>
            <a:r>
              <a:rPr lang="en-US" baseline="0" dirty="0" smtClean="0"/>
              <a:t>– interactive and rowdy – closed down!</a:t>
            </a:r>
          </a:p>
          <a:p>
            <a:pPr marL="174708" indent="-174708">
              <a:buFont typeface="Arial"/>
              <a:buChar char="•"/>
            </a:pPr>
            <a:r>
              <a:rPr lang="en-US" baseline="0" dirty="0" smtClean="0"/>
              <a:t>2009: Restaged the retrospective, much safer</a:t>
            </a:r>
            <a:endParaRPr lang="en-US" dirty="0" smtClean="0"/>
          </a:p>
        </p:txBody>
      </p:sp>
      <p:sp>
        <p:nvSpPr>
          <p:cNvPr id="4" name="Slide Number Placeholder 3"/>
          <p:cNvSpPr>
            <a:spLocks noGrp="1"/>
          </p:cNvSpPr>
          <p:nvPr>
            <p:ph type="sldNum" sz="quarter" idx="10"/>
          </p:nvPr>
        </p:nvSpPr>
        <p:spPr/>
        <p:txBody>
          <a:bodyPr/>
          <a:lstStyle/>
          <a:p>
            <a:fld id="{9789667A-9EB3-4871-8A61-B4FA06DEF7EA}" type="slidenum">
              <a:rPr lang="en-US" smtClean="0"/>
              <a:t>15</a:t>
            </a:fld>
            <a:endParaRPr lang="en-US"/>
          </a:p>
        </p:txBody>
      </p:sp>
    </p:spTree>
    <p:extLst>
      <p:ext uri="{BB962C8B-B14F-4D97-AF65-F5344CB8AC3E}">
        <p14:creationId xmlns:p14="http://schemas.microsoft.com/office/powerpoint/2010/main" val="3118878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dirty="0" smtClean="0"/>
              <a:t>1960s: Series of Neo-Dada sculptures challenge the myth of artistic self-expression</a:t>
            </a:r>
          </a:p>
          <a:p>
            <a:pPr marL="174708" indent="-174708">
              <a:buFont typeface="Arial"/>
              <a:buChar char="•"/>
            </a:pPr>
            <a:r>
              <a:rPr lang="en-US" dirty="0" smtClean="0"/>
              <a:t>Ironic “self-portraits” consisting of sculpted brains and electroencephalogram readouts</a:t>
            </a:r>
          </a:p>
          <a:p>
            <a:pPr marL="174708" indent="-174708">
              <a:buFont typeface="Arial"/>
              <a:buChar char="•"/>
            </a:pPr>
            <a:endParaRPr lang="en-US" dirty="0" smtClean="0"/>
          </a:p>
          <a:p>
            <a:endParaRPr lang="en-US" dirty="0" smtClean="0"/>
          </a:p>
          <a:p>
            <a:pPr marL="174708" indent="-174708" defTabSz="931774">
              <a:buFont typeface="Arial"/>
              <a:buChar char="•"/>
              <a:defRPr/>
            </a:pPr>
            <a:r>
              <a:rPr lang="en-US" dirty="0" smtClean="0"/>
              <a:t>Late-1960s and 1970s: Uses soft materials for </a:t>
            </a:r>
            <a:r>
              <a:rPr lang="en-US" b="1" dirty="0" smtClean="0"/>
              <a:t>Process Art</a:t>
            </a:r>
          </a:p>
          <a:p>
            <a:pPr marL="174708" indent="-174708" defTabSz="931774">
              <a:buFont typeface="Arial"/>
              <a:buChar char="•"/>
              <a:defRPr/>
            </a:pPr>
            <a:r>
              <a:rPr lang="en-US" dirty="0" smtClean="0"/>
              <a:t>Felt works - investigate the effects of gravity and stress on ordinary materials</a:t>
            </a:r>
          </a:p>
          <a:p>
            <a:pPr marL="174708" indent="-174708" defTabSz="931774">
              <a:buFont typeface="Arial"/>
              <a:buChar char="•"/>
              <a:defRPr/>
            </a:pPr>
            <a:endParaRPr lang="en-US" dirty="0" smtClean="0"/>
          </a:p>
          <a:p>
            <a:pPr marL="174708" indent="-174708" defTabSz="931774">
              <a:buFont typeface="Arial"/>
              <a:buChar char="•"/>
              <a:defRPr/>
            </a:pPr>
            <a:endParaRPr lang="en-US" dirty="0" smtClean="0"/>
          </a:p>
          <a:p>
            <a:pPr marL="174708" indent="-174708" defTabSz="931774">
              <a:buFont typeface="Arial"/>
              <a:buChar char="•"/>
              <a:defRPr/>
            </a:pPr>
            <a:r>
              <a:rPr lang="en-US" dirty="0" smtClean="0"/>
              <a:t>1968:</a:t>
            </a:r>
            <a:r>
              <a:rPr lang="en-US" baseline="0" dirty="0" smtClean="0"/>
              <a:t> Shows these works at Leo Castelli Gallery</a:t>
            </a:r>
          </a:p>
          <a:p>
            <a:pPr marL="174708" indent="-174708" defTabSz="931774">
              <a:buFont typeface="Arial"/>
              <a:buChar char="•"/>
              <a:defRPr/>
            </a:pPr>
            <a:r>
              <a:rPr lang="en-US" dirty="0" smtClean="0"/>
              <a:t> Subsequent projects:</a:t>
            </a:r>
            <a:r>
              <a:rPr lang="en-US" baseline="0" dirty="0" smtClean="0"/>
              <a:t> </a:t>
            </a:r>
            <a:r>
              <a:rPr lang="en-US" dirty="0" smtClean="0"/>
              <a:t>indoor installations of such unorthodox materials as dirt and thread waste, which resisted deliberate shaping into predetermined forms</a:t>
            </a:r>
          </a:p>
          <a:p>
            <a:pPr marL="174708" indent="-174708" defTabSz="931774">
              <a:buFont typeface="Arial"/>
              <a:buChar char="•"/>
              <a:defRPr/>
            </a:pPr>
            <a:r>
              <a:rPr lang="en-US" dirty="0" smtClean="0"/>
              <a:t>Also</a:t>
            </a:r>
            <a:r>
              <a:rPr lang="en-US" baseline="0" dirty="0" smtClean="0"/>
              <a:t> m</a:t>
            </a:r>
            <a:r>
              <a:rPr lang="en-US" dirty="0" smtClean="0"/>
              <a:t>onumental outdoor </a:t>
            </a:r>
            <a:r>
              <a:rPr lang="en-US" b="1" dirty="0" smtClean="0"/>
              <a:t>Earthworks</a:t>
            </a:r>
          </a:p>
          <a:p>
            <a:pPr marL="174708" indent="-174708" defTabSz="931774">
              <a:buFont typeface="Arial"/>
              <a:buChar char="•"/>
              <a:defRPr/>
            </a:pPr>
            <a:endParaRPr lang="en-US" b="1" dirty="0" smtClean="0"/>
          </a:p>
          <a:p>
            <a:pPr defTabSz="931774">
              <a:defRPr/>
            </a:pPr>
            <a:r>
              <a:rPr lang="en-US" b="1" u="sng" dirty="0" smtClean="0"/>
              <a:t>Artists Tired:</a:t>
            </a:r>
          </a:p>
          <a:p>
            <a:pPr marL="174708" indent="-174708" defTabSz="931774">
              <a:buFont typeface="Arial"/>
              <a:buChar char="•"/>
              <a:defRPr/>
            </a:pPr>
            <a:endParaRPr lang="en-US" b="1" dirty="0" smtClean="0"/>
          </a:p>
          <a:p>
            <a:pPr marL="174708" indent="-174708" defTabSz="931774">
              <a:buFont typeface="Arial"/>
              <a:buChar char="•"/>
              <a:defRPr/>
            </a:pPr>
            <a:r>
              <a:rPr lang="en-US" b="1" dirty="0" smtClean="0"/>
              <a:t>Pop over – looking at real materials in space</a:t>
            </a:r>
          </a:p>
          <a:p>
            <a:pPr marL="174708" indent="-174708" defTabSz="931774">
              <a:buFont typeface="Arial"/>
              <a:buChar char="•"/>
              <a:defRPr/>
            </a:pPr>
            <a:r>
              <a:rPr lang="en-US" b="1" dirty="0" smtClean="0"/>
              <a:t>Beauty</a:t>
            </a:r>
            <a:r>
              <a:rPr lang="en-US" b="1" baseline="0" dirty="0" smtClean="0"/>
              <a:t> not prized – authenticity of experience is</a:t>
            </a:r>
          </a:p>
          <a:p>
            <a:pPr marL="174708" indent="-174708" defTabSz="931774">
              <a:buFont typeface="Arial"/>
              <a:buChar char="•"/>
              <a:defRPr/>
            </a:pPr>
            <a:r>
              <a:rPr lang="en-US" b="1" dirty="0" smtClean="0"/>
              <a:t>Critics’ hegemony</a:t>
            </a:r>
            <a:r>
              <a:rPr lang="en-US" b="1" baseline="0" dirty="0" smtClean="0"/>
              <a:t> waning – writing about their own work</a:t>
            </a:r>
            <a:endParaRPr lang="en-US" b="1" dirty="0" smtClean="0"/>
          </a:p>
          <a:p>
            <a:pPr marL="174708" indent="-174708" defTabSz="931774">
              <a:buFont typeface="Arial"/>
              <a:buChar char="•"/>
              <a:defRPr/>
            </a:pPr>
            <a:endParaRPr lang="en-US" b="1" dirty="0"/>
          </a:p>
        </p:txBody>
      </p:sp>
      <p:sp>
        <p:nvSpPr>
          <p:cNvPr id="4" name="Slide Number Placeholder 3"/>
          <p:cNvSpPr>
            <a:spLocks noGrp="1"/>
          </p:cNvSpPr>
          <p:nvPr>
            <p:ph type="sldNum" sz="quarter" idx="10"/>
          </p:nvPr>
        </p:nvSpPr>
        <p:spPr/>
        <p:txBody>
          <a:bodyPr/>
          <a:lstStyle/>
          <a:p>
            <a:fld id="{9789667A-9EB3-4871-8A61-B4FA06DEF7EA}" type="slidenum">
              <a:rPr lang="en-US" smtClean="0"/>
              <a:t>16</a:t>
            </a:fld>
            <a:endParaRPr lang="en-US"/>
          </a:p>
        </p:txBody>
      </p:sp>
    </p:spTree>
    <p:extLst>
      <p:ext uri="{BB962C8B-B14F-4D97-AF65-F5344CB8AC3E}">
        <p14:creationId xmlns:p14="http://schemas.microsoft.com/office/powerpoint/2010/main" val="273763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DAN FLAVIN</a:t>
            </a:r>
          </a:p>
          <a:p>
            <a:pPr marL="174708" indent="-174708">
              <a:buFont typeface="Arial"/>
              <a:buChar char="•"/>
            </a:pPr>
            <a:endParaRPr lang="en-US" b="0" dirty="0" smtClean="0"/>
          </a:p>
          <a:p>
            <a:pPr marL="174708" indent="-174708">
              <a:buFont typeface="Arial"/>
              <a:buChar char="•"/>
            </a:pPr>
            <a:r>
              <a:rPr lang="en-US" b="0" dirty="0" smtClean="0"/>
              <a:t>Rejected the term “minimalism”</a:t>
            </a:r>
          </a:p>
          <a:p>
            <a:pPr marL="174708" indent="-174708">
              <a:buFont typeface="Arial"/>
              <a:buChar char="•"/>
            </a:pPr>
            <a:r>
              <a:rPr lang="en-US" b="0" dirty="0" smtClean="0"/>
              <a:t>Like Judd and Morris, “sculpture” too confining</a:t>
            </a:r>
          </a:p>
          <a:p>
            <a:pPr marL="174708" indent="-174708">
              <a:buFont typeface="Arial"/>
              <a:buChar char="•"/>
            </a:pPr>
            <a:r>
              <a:rPr lang="en-US" b="0" dirty="0" smtClean="0"/>
              <a:t>Saw</a:t>
            </a:r>
            <a:r>
              <a:rPr lang="en-US" b="0" baseline="0" dirty="0" smtClean="0"/>
              <a:t> his works as too ephemeral, temporary, and architectural to be called sculpture</a:t>
            </a:r>
          </a:p>
          <a:p>
            <a:endParaRPr lang="en-US" b="0" dirty="0" smtClean="0"/>
          </a:p>
          <a:p>
            <a:pPr marL="174708" indent="-174708">
              <a:buFont typeface="Arial"/>
              <a:buChar char="•"/>
            </a:pPr>
            <a:r>
              <a:rPr lang="en-US" b="0" dirty="0" smtClean="0"/>
              <a:t>Used store-bought</a:t>
            </a:r>
            <a:r>
              <a:rPr lang="en-US" b="0" baseline="0" dirty="0" smtClean="0"/>
              <a:t> florescent light bulbs as his medium</a:t>
            </a:r>
          </a:p>
          <a:p>
            <a:pPr marL="174708" indent="-174708">
              <a:buFont typeface="Arial"/>
              <a:buChar char="•"/>
            </a:pPr>
            <a:r>
              <a:rPr lang="en-US" b="0" baseline="0" dirty="0" smtClean="0"/>
              <a:t>1961 poem: first hint of his interest in florescent light</a:t>
            </a:r>
          </a:p>
          <a:p>
            <a:pPr marL="174708" indent="-174708">
              <a:buFont typeface="Arial"/>
              <a:buChar char="•"/>
            </a:pPr>
            <a:endParaRPr lang="en-US" b="0" baseline="0" dirty="0" smtClean="0"/>
          </a:p>
          <a:p>
            <a:pPr marL="174708" indent="-174708">
              <a:buFont typeface="Arial"/>
              <a:buChar char="•"/>
            </a:pPr>
            <a:r>
              <a:rPr lang="en-US" b="0" baseline="0" dirty="0" smtClean="0"/>
              <a:t>Same year – begins work on icons series</a:t>
            </a:r>
          </a:p>
          <a:p>
            <a:pPr marL="174708" indent="-174708">
              <a:buFont typeface="Arial"/>
              <a:buChar char="•"/>
            </a:pPr>
            <a:r>
              <a:rPr lang="en-US" b="0" baseline="0" dirty="0" smtClean="0"/>
              <a:t>Incandescent and florescent bulbs attached to shallow, boxlike square constructions (wood, Formica, Masonite)</a:t>
            </a:r>
          </a:p>
          <a:p>
            <a:pPr marL="174708" indent="-174708">
              <a:buFont typeface="Arial"/>
              <a:buChar char="•"/>
            </a:pPr>
            <a:r>
              <a:rPr lang="en-US" b="0" baseline="0" dirty="0" smtClean="0"/>
              <a:t>“ICON” evokes the gold-ground religious icons of Byzantine art</a:t>
            </a:r>
          </a:p>
          <a:p>
            <a:pPr marL="174708" indent="-174708">
              <a:buFont typeface="Arial"/>
              <a:buChar char="•"/>
            </a:pPr>
            <a:r>
              <a:rPr lang="en-US" b="0" baseline="0" dirty="0" smtClean="0"/>
              <a:t>Uses term ironically – ambivalence toward his Catholic upbringing</a:t>
            </a:r>
          </a:p>
          <a:p>
            <a:pPr marL="174708" indent="-174708">
              <a:buFont typeface="Arial"/>
              <a:buChar char="•"/>
            </a:pPr>
            <a:r>
              <a:rPr lang="en-US" b="0" baseline="0" dirty="0" smtClean="0"/>
              <a:t>Lacks reverence of a sacred object</a:t>
            </a:r>
          </a:p>
          <a:p>
            <a:pPr marL="174708" indent="-174708">
              <a:buFont typeface="Arial"/>
              <a:buChar char="•"/>
            </a:pPr>
            <a:r>
              <a:rPr lang="en-US" b="0" baseline="0" dirty="0" smtClean="0"/>
              <a:t>Kitschy quality</a:t>
            </a:r>
          </a:p>
          <a:p>
            <a:pPr marL="174708" indent="-174708">
              <a:buFont typeface="Arial"/>
              <a:buChar char="•"/>
            </a:pPr>
            <a:r>
              <a:rPr lang="en-US" b="0" baseline="0" dirty="0" smtClean="0"/>
              <a:t>Cheap bulbs reference bright lights of Broadway</a:t>
            </a:r>
          </a:p>
          <a:p>
            <a:pPr marL="174708" indent="-174708">
              <a:buFont typeface="Arial"/>
              <a:buChar char="•"/>
            </a:pPr>
            <a:endParaRPr lang="en-US" b="0" baseline="0" dirty="0" smtClean="0"/>
          </a:p>
          <a:p>
            <a:pPr marL="174708" indent="-174708">
              <a:buFont typeface="Arial"/>
              <a:buChar char="•"/>
            </a:pPr>
            <a:endParaRPr lang="en-US" b="0" baseline="0" dirty="0" smtClean="0"/>
          </a:p>
          <a:p>
            <a:pPr defTabSz="931774">
              <a:defRPr/>
            </a:pPr>
            <a:r>
              <a:rPr lang="en-US" b="1" dirty="0" smtClean="0"/>
              <a:t>Dan Flavin, the diagonal of May 25, 1963 (to Constantin Brancusi), 1963</a:t>
            </a:r>
          </a:p>
          <a:p>
            <a:pPr marL="174708" indent="-174708">
              <a:buFont typeface="Arial"/>
              <a:buChar char="•"/>
            </a:pPr>
            <a:endParaRPr lang="en-US" b="0" baseline="0" dirty="0" smtClean="0"/>
          </a:p>
          <a:p>
            <a:pPr marL="174708" indent="-174708">
              <a:buFont typeface="Arial"/>
              <a:buChar char="•"/>
            </a:pPr>
            <a:r>
              <a:rPr lang="en-US" b="0" dirty="0" smtClean="0"/>
              <a:t>Breakthrough florescent</a:t>
            </a:r>
            <a:r>
              <a:rPr lang="en-US" b="0" baseline="0" dirty="0" smtClean="0"/>
              <a:t> piece!</a:t>
            </a:r>
          </a:p>
          <a:p>
            <a:pPr marL="174708" indent="-174708">
              <a:buFont typeface="Arial"/>
              <a:buChar char="•"/>
            </a:pPr>
            <a:r>
              <a:rPr lang="en-US" b="0" baseline="0" dirty="0" smtClean="0"/>
              <a:t>First piece to use florescent light alone</a:t>
            </a:r>
          </a:p>
          <a:p>
            <a:pPr marL="174708" indent="-174708">
              <a:buFont typeface="Arial"/>
              <a:buChar char="•"/>
            </a:pPr>
            <a:r>
              <a:rPr lang="en-US" b="0" baseline="0" dirty="0" smtClean="0"/>
              <a:t>Simplified visual </a:t>
            </a:r>
            <a:r>
              <a:rPr lang="en-US" b="0" baseline="0" dirty="0" err="1" smtClean="0"/>
              <a:t>vocbulary</a:t>
            </a:r>
            <a:endParaRPr lang="en-US" b="0" baseline="0" dirty="0" smtClean="0"/>
          </a:p>
          <a:p>
            <a:pPr marL="174708" indent="-174708">
              <a:buFont typeface="Arial"/>
              <a:buChar char="•"/>
            </a:pPr>
            <a:r>
              <a:rPr lang="en-US" b="0" baseline="0" dirty="0" smtClean="0"/>
              <a:t>Single bulb against a wall at 45 degree angle</a:t>
            </a:r>
          </a:p>
          <a:p>
            <a:pPr marL="174708" indent="-174708">
              <a:buFont typeface="Arial"/>
              <a:buChar char="•"/>
            </a:pPr>
            <a:r>
              <a:rPr lang="en-US" b="0" baseline="0" dirty="0" smtClean="0"/>
              <a:t>Struck by beauty – “gold” tube his “diagonal of personal ecstasy”</a:t>
            </a:r>
          </a:p>
          <a:p>
            <a:pPr marL="174708" indent="-174708">
              <a:buFont typeface="Arial"/>
              <a:buChar char="•"/>
            </a:pPr>
            <a:r>
              <a:rPr lang="en-US" b="0" baseline="0" dirty="0" smtClean="0"/>
              <a:t>Homage to Brancusi’s “Endless Column”</a:t>
            </a:r>
          </a:p>
          <a:p>
            <a:pPr marL="174708" indent="-174708">
              <a:buFont typeface="Arial"/>
              <a:buChar char="•"/>
            </a:pPr>
            <a:r>
              <a:rPr lang="en-US" b="0" baseline="0" dirty="0" smtClean="0"/>
              <a:t>Bold move!</a:t>
            </a:r>
          </a:p>
          <a:p>
            <a:pPr marL="174708" indent="-174708">
              <a:buFont typeface="Arial"/>
              <a:buChar char="•"/>
            </a:pPr>
            <a:r>
              <a:rPr lang="en-US" b="0" baseline="0" dirty="0" smtClean="0"/>
              <a:t>Light bulb alone is art</a:t>
            </a:r>
          </a:p>
          <a:p>
            <a:pPr marL="174708" indent="-174708">
              <a:buFont typeface="Arial"/>
              <a:buChar char="•"/>
            </a:pPr>
            <a:r>
              <a:rPr lang="en-US" b="0" baseline="0" dirty="0" smtClean="0"/>
              <a:t>Duchampian (an object is art by virtue of selection alone)</a:t>
            </a:r>
          </a:p>
          <a:p>
            <a:pPr marL="174708" indent="-174708">
              <a:buFont typeface="Arial"/>
              <a:buChar char="•"/>
            </a:pPr>
            <a:endParaRPr lang="en-US" b="0" baseline="0" dirty="0" smtClean="0"/>
          </a:p>
          <a:p>
            <a:pPr marL="174708" indent="-174708">
              <a:buFont typeface="Arial"/>
              <a:buChar char="•"/>
            </a:pPr>
            <a:r>
              <a:rPr lang="en-US" b="0" baseline="0" dirty="0" smtClean="0"/>
              <a:t>But Flavin’s lights are functional</a:t>
            </a:r>
          </a:p>
          <a:p>
            <a:pPr marL="174708" indent="-174708">
              <a:buFont typeface="Arial"/>
              <a:buChar char="•"/>
            </a:pPr>
            <a:r>
              <a:rPr lang="en-US" b="0" baseline="0" dirty="0" smtClean="0"/>
              <a:t>Illuminate the space, thus change the architecture</a:t>
            </a:r>
          </a:p>
          <a:p>
            <a:pPr marL="174708" indent="-174708">
              <a:buFont typeface="Arial"/>
              <a:buChar char="•"/>
            </a:pPr>
            <a:endParaRPr lang="en-US" b="0" baseline="0" dirty="0" smtClean="0"/>
          </a:p>
          <a:p>
            <a:pPr marL="174708" indent="-174708">
              <a:buFont typeface="Arial"/>
              <a:buChar char="•"/>
            </a:pPr>
            <a:r>
              <a:rPr lang="en-US" b="0" baseline="0" dirty="0" smtClean="0"/>
              <a:t>See that in our two works by Flavin…</a:t>
            </a:r>
          </a:p>
          <a:p>
            <a:pPr marL="174708" indent="-174708">
              <a:buFont typeface="Arial"/>
              <a:buChar char="•"/>
            </a:pPr>
            <a:endParaRPr lang="en-US" b="0" baseline="0" dirty="0" smtClean="0"/>
          </a:p>
          <a:p>
            <a:pPr marL="174708" indent="-174708">
              <a:buFont typeface="Arial"/>
              <a:buChar char="•"/>
            </a:pPr>
            <a:endParaRPr lang="en-US" b="0" baseline="0" dirty="0" smtClean="0"/>
          </a:p>
          <a:p>
            <a:pPr marL="174708" indent="-174708">
              <a:buFont typeface="Arial"/>
              <a:buChar char="•"/>
            </a:pPr>
            <a:endParaRPr lang="en-US" b="0" baseline="0" dirty="0" smtClean="0"/>
          </a:p>
          <a:p>
            <a:pPr marL="174708" indent="-174708">
              <a:buFont typeface="Arial"/>
              <a:buChar char="•"/>
            </a:pPr>
            <a:endParaRPr lang="en-US" b="0" dirty="0"/>
          </a:p>
        </p:txBody>
      </p:sp>
      <p:sp>
        <p:nvSpPr>
          <p:cNvPr id="4" name="Slide Number Placeholder 3"/>
          <p:cNvSpPr>
            <a:spLocks noGrp="1"/>
          </p:cNvSpPr>
          <p:nvPr>
            <p:ph type="sldNum" sz="quarter" idx="10"/>
          </p:nvPr>
        </p:nvSpPr>
        <p:spPr/>
        <p:txBody>
          <a:bodyPr/>
          <a:lstStyle/>
          <a:p>
            <a:fld id="{9789667A-9EB3-4871-8A61-B4FA06DEF7EA}" type="slidenum">
              <a:rPr lang="en-US" smtClean="0"/>
              <a:t>17</a:t>
            </a:fld>
            <a:endParaRPr lang="en-US"/>
          </a:p>
        </p:txBody>
      </p:sp>
    </p:spTree>
    <p:extLst>
      <p:ext uri="{BB962C8B-B14F-4D97-AF65-F5344CB8AC3E}">
        <p14:creationId xmlns:p14="http://schemas.microsoft.com/office/powerpoint/2010/main" val="2627309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smtClean="0"/>
              <a:t>Dan Flavin, Diagonal of May 25, 1963</a:t>
            </a:r>
          </a:p>
          <a:p>
            <a:pPr marL="174708" indent="-174708" defTabSz="931774">
              <a:buFont typeface="Arial"/>
              <a:buChar char="•"/>
              <a:defRPr/>
            </a:pPr>
            <a:r>
              <a:rPr lang="en-US" b="0" dirty="0" smtClean="0"/>
              <a:t>Made just after that first </a:t>
            </a:r>
            <a:r>
              <a:rPr lang="en-US" b="0" i="1" dirty="0" smtClean="0"/>
              <a:t>Diagonal of May 25, 1963</a:t>
            </a:r>
          </a:p>
          <a:p>
            <a:pPr marL="174708" indent="-174708" defTabSz="931774">
              <a:buFont typeface="Arial"/>
              <a:buChar char="•"/>
              <a:defRPr/>
            </a:pPr>
            <a:r>
              <a:rPr lang="en-US" b="0" i="0" dirty="0" smtClean="0"/>
              <a:t>Made a number of diagonal proposals, with different colors and differently</a:t>
            </a:r>
            <a:r>
              <a:rPr lang="en-US" b="0" i="0" baseline="0" dirty="0" smtClean="0"/>
              <a:t> slanting angles</a:t>
            </a:r>
          </a:p>
          <a:p>
            <a:pPr defTabSz="931774">
              <a:defRPr/>
            </a:pPr>
            <a:r>
              <a:rPr lang="en-US" b="0" i="0" baseline="0" dirty="0" smtClean="0"/>
              <a:t>1 – gold light</a:t>
            </a:r>
          </a:p>
          <a:p>
            <a:pPr defTabSz="931774">
              <a:defRPr/>
            </a:pPr>
            <a:r>
              <a:rPr lang="en-US" b="0" i="0" baseline="0" dirty="0" smtClean="0"/>
              <a:t>2 – green, yellow, red</a:t>
            </a:r>
          </a:p>
          <a:p>
            <a:pPr defTabSz="931774">
              <a:defRPr/>
            </a:pPr>
            <a:r>
              <a:rPr lang="en-US" b="0" i="0" baseline="0" dirty="0" smtClean="0"/>
              <a:t>3 – pure white, ultraviolet light (most pure)</a:t>
            </a:r>
          </a:p>
          <a:p>
            <a:pPr defTabSz="931774">
              <a:defRPr/>
            </a:pPr>
            <a:endParaRPr lang="en-US" b="0" i="0" baseline="0" dirty="0" smtClean="0"/>
          </a:p>
          <a:p>
            <a:pPr marL="174708" indent="-174708" defTabSz="931774">
              <a:buFont typeface="Wingdings" charset="2"/>
              <a:buChar char="Ø"/>
              <a:defRPr/>
            </a:pPr>
            <a:r>
              <a:rPr lang="en-US" b="0" i="0" dirty="0" smtClean="0"/>
              <a:t>“Envisioned the diagonal as a contemporary symbol that "in the possible extent of its dissemination as a common strip of light or a shimmering slice across anybody's wall, had the potential for becoming a modern technological fetish.”</a:t>
            </a:r>
          </a:p>
          <a:p>
            <a:pPr defTabSz="931774">
              <a:defRPr/>
            </a:pPr>
            <a:endParaRPr lang="en-US" dirty="0" smtClean="0"/>
          </a:p>
          <a:p>
            <a:pPr defTabSz="931774">
              <a:defRPr/>
            </a:pPr>
            <a:r>
              <a:rPr lang="en-US" b="1" dirty="0" smtClean="0"/>
              <a:t>Dan Flavin, Untitled (for you, Leo, in long respect and affection) 4, 1978</a:t>
            </a:r>
          </a:p>
          <a:p>
            <a:pPr defTabSz="931774">
              <a:defRPr/>
            </a:pPr>
            <a:endParaRPr lang="en-US" b="1" dirty="0" smtClean="0"/>
          </a:p>
          <a:p>
            <a:pPr marL="174708" indent="-174708" defTabSz="931774">
              <a:buFont typeface="Arial"/>
              <a:buChar char="•"/>
              <a:defRPr/>
            </a:pPr>
            <a:r>
              <a:rPr lang="en-US" b="0" dirty="0" smtClean="0"/>
              <a:t>Latticework of color</a:t>
            </a:r>
          </a:p>
          <a:p>
            <a:pPr marL="174708" indent="-174708" defTabSz="931774">
              <a:buFont typeface="Arial"/>
              <a:buChar char="•"/>
              <a:defRPr/>
            </a:pPr>
            <a:r>
              <a:rPr lang="en-US" b="0" dirty="0" smtClean="0"/>
              <a:t>Beacon at the top of the north</a:t>
            </a:r>
            <a:r>
              <a:rPr lang="en-US" b="0" baseline="0" dirty="0" smtClean="0"/>
              <a:t> staircase</a:t>
            </a:r>
            <a:endParaRPr lang="en-US" b="0" dirty="0" smtClean="0"/>
          </a:p>
          <a:p>
            <a:endParaRPr lang="en-US" dirty="0" smtClean="0"/>
          </a:p>
          <a:p>
            <a:pPr marL="174708" indent="-174708">
              <a:buFont typeface="Arial"/>
              <a:buChar char="•"/>
            </a:pPr>
            <a:r>
              <a:rPr lang="en-US" dirty="0" smtClean="0"/>
              <a:t>Wonderful juxtaposition, when they are both installed</a:t>
            </a:r>
          </a:p>
          <a:p>
            <a:pPr marL="174708" indent="-174708">
              <a:buFont typeface="Arial"/>
              <a:buChar char="•"/>
            </a:pPr>
            <a:r>
              <a:rPr lang="en-US" dirty="0" smtClean="0"/>
              <a:t>People often “get” the later work – the single white bulb is intimidating to some</a:t>
            </a:r>
          </a:p>
          <a:p>
            <a:pPr marL="174708" indent="-174708">
              <a:buFont typeface="Arial"/>
              <a:buChar char="•"/>
            </a:pPr>
            <a:endParaRPr lang="en-US" dirty="0" smtClean="0"/>
          </a:p>
          <a:p>
            <a:pPr marL="174708" indent="-174708">
              <a:buFont typeface="Arial"/>
              <a:buChar char="•"/>
            </a:pPr>
            <a:r>
              <a:rPr lang="en-US" dirty="0" smtClean="0"/>
              <a:t>How does color</a:t>
            </a:r>
            <a:r>
              <a:rPr lang="en-US" baseline="0" dirty="0" smtClean="0"/>
              <a:t> affect your feelings?</a:t>
            </a:r>
          </a:p>
          <a:p>
            <a:pPr marL="174708" indent="-174708">
              <a:buFont typeface="Arial"/>
              <a:buChar char="•"/>
            </a:pPr>
            <a:r>
              <a:rPr lang="en-US" baseline="0" dirty="0" smtClean="0"/>
              <a:t>How does light shape your experience of the space?</a:t>
            </a:r>
          </a:p>
          <a:p>
            <a:pPr marL="174708" indent="-174708">
              <a:buFont typeface="Arial"/>
              <a:buChar char="•"/>
            </a:pPr>
            <a:r>
              <a:rPr lang="en-US" baseline="0" dirty="0" smtClean="0"/>
              <a:t>That concept of the “icon’ comes out in the ‘78 piece – think of those square, Russian icons of Malevich…</a:t>
            </a:r>
            <a:endParaRPr lang="en-US" dirty="0" smtClean="0"/>
          </a:p>
          <a:p>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18</a:t>
            </a:fld>
            <a:endParaRPr lang="en-US"/>
          </a:p>
        </p:txBody>
      </p:sp>
    </p:spTree>
    <p:extLst>
      <p:ext uri="{BB962C8B-B14F-4D97-AF65-F5344CB8AC3E}">
        <p14:creationId xmlns:p14="http://schemas.microsoft.com/office/powerpoint/2010/main" val="1509344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POST-MINIMALISM</a:t>
            </a:r>
          </a:p>
          <a:p>
            <a:endParaRPr lang="en-US" b="1" dirty="0" smtClean="0"/>
          </a:p>
          <a:p>
            <a:pPr marL="174708" indent="-174708">
              <a:buFont typeface="Arial"/>
              <a:buChar char="•"/>
            </a:pPr>
            <a:r>
              <a:rPr lang="en-US" b="0" dirty="0" smtClean="0"/>
              <a:t>Every movement</a:t>
            </a:r>
            <a:r>
              <a:rPr lang="en-US" b="0" baseline="0" dirty="0" smtClean="0"/>
              <a:t> has a counter-movement</a:t>
            </a:r>
          </a:p>
          <a:p>
            <a:pPr marL="174708" indent="-174708">
              <a:buFont typeface="Arial"/>
              <a:buChar char="•"/>
            </a:pPr>
            <a:r>
              <a:rPr lang="en-US" b="0" baseline="0" dirty="0" smtClean="0"/>
              <a:t>Same here</a:t>
            </a:r>
          </a:p>
          <a:p>
            <a:pPr marL="174708" indent="-174708">
              <a:buFont typeface="Arial"/>
              <a:buChar char="•"/>
            </a:pPr>
            <a:r>
              <a:rPr lang="en-US" b="0" dirty="0" smtClean="0"/>
              <a:t>Term coined by</a:t>
            </a:r>
            <a:r>
              <a:rPr lang="en-US" b="0" baseline="0" dirty="0" smtClean="0"/>
              <a:t> art historian and critic Robert Pincus-Whitten</a:t>
            </a:r>
          </a:p>
          <a:p>
            <a:pPr marL="174708" indent="-174708">
              <a:buFont typeface="Arial"/>
              <a:buChar char="•"/>
            </a:pPr>
            <a:r>
              <a:rPr lang="en-US" b="0" baseline="0" dirty="0" smtClean="0"/>
              <a:t>Refers to a general reaction by American artists in late-’60s </a:t>
            </a:r>
          </a:p>
          <a:p>
            <a:pPr marL="174708" indent="-174708">
              <a:buFont typeface="Arial"/>
              <a:buChar char="•"/>
            </a:pPr>
            <a:r>
              <a:rPr lang="en-US" b="0" baseline="0" dirty="0" smtClean="0"/>
              <a:t>Against Minimalism and closed, geometric forms</a:t>
            </a:r>
          </a:p>
          <a:p>
            <a:pPr marL="174708" indent="-174708">
              <a:buFont typeface="Arial"/>
              <a:buChar char="•"/>
            </a:pPr>
            <a:r>
              <a:rPr lang="en-US" b="0" baseline="0" dirty="0" smtClean="0"/>
              <a:t>Eschewed the impersonal object</a:t>
            </a:r>
          </a:p>
          <a:p>
            <a:pPr marL="174708" indent="-174708">
              <a:buFont typeface="Arial"/>
              <a:buChar char="•"/>
            </a:pPr>
            <a:endParaRPr lang="en-US" b="0" baseline="0" dirty="0" smtClean="0"/>
          </a:p>
          <a:p>
            <a:pPr marL="174708" indent="-174708">
              <a:buFont typeface="Arial"/>
              <a:buChar char="•"/>
            </a:pPr>
            <a:r>
              <a:rPr lang="en-US" b="0" baseline="0" dirty="0" smtClean="0"/>
              <a:t>Not surprisingly, many are women (Minimalism had been a boys’ club)</a:t>
            </a:r>
            <a:endParaRPr lang="en-US" b="0" dirty="0" smtClean="0"/>
          </a:p>
          <a:p>
            <a:endParaRPr lang="en-US" b="1" dirty="0" smtClean="0"/>
          </a:p>
          <a:p>
            <a:r>
              <a:rPr lang="en-US" b="1" dirty="0" smtClean="0"/>
              <a:t>EVA HESSE (1936-1970)</a:t>
            </a:r>
          </a:p>
          <a:p>
            <a:endParaRPr lang="en-US" b="1" dirty="0" smtClean="0"/>
          </a:p>
          <a:p>
            <a:pPr marL="174708" indent="-174708">
              <a:buFont typeface="Arial"/>
              <a:buChar char="•"/>
            </a:pPr>
            <a:r>
              <a:rPr lang="en-US" b="0" dirty="0" smtClean="0"/>
              <a:t>German-born</a:t>
            </a:r>
          </a:p>
          <a:p>
            <a:pPr marL="174708" indent="-174708">
              <a:buFont typeface="Arial"/>
              <a:buChar char="•"/>
            </a:pPr>
            <a:r>
              <a:rPr lang="en-US" b="0" dirty="0" smtClean="0"/>
              <a:t>Moves</a:t>
            </a:r>
            <a:r>
              <a:rPr lang="en-US" b="0" baseline="0" dirty="0" smtClean="0"/>
              <a:t> to NY</a:t>
            </a:r>
          </a:p>
          <a:p>
            <a:pPr marL="174708" indent="-174708">
              <a:buFont typeface="Arial"/>
              <a:buChar char="•"/>
            </a:pPr>
            <a:r>
              <a:rPr lang="en-US" b="0" dirty="0" smtClean="0"/>
              <a:t>Comes to artistic maturity in the mid-1960s</a:t>
            </a:r>
          </a:p>
          <a:p>
            <a:pPr marL="174708" indent="-174708">
              <a:buFont typeface="Arial"/>
              <a:buChar char="•"/>
            </a:pPr>
            <a:r>
              <a:rPr lang="en-US" b="0" dirty="0" smtClean="0"/>
              <a:t>Women’s movement</a:t>
            </a:r>
            <a:r>
              <a:rPr lang="en-US" b="0" baseline="0" dirty="0" smtClean="0"/>
              <a:t> and sexual revolution are powerful liberating forces</a:t>
            </a:r>
          </a:p>
          <a:p>
            <a:pPr marL="174708" indent="-174708">
              <a:buFont typeface="Arial"/>
              <a:buChar char="•"/>
            </a:pPr>
            <a:r>
              <a:rPr lang="en-US" b="0" baseline="0" dirty="0" smtClean="0"/>
              <a:t>Voices of counterculture gain recognition (some Minimalists were very political, Morris, especially)</a:t>
            </a:r>
          </a:p>
          <a:p>
            <a:pPr marL="174708" indent="-174708">
              <a:buFont typeface="Arial"/>
              <a:buChar char="•"/>
            </a:pPr>
            <a:r>
              <a:rPr lang="en-US" b="0" baseline="0" dirty="0" smtClean="0"/>
              <a:t>Question the tight parameters of Minimalism</a:t>
            </a:r>
          </a:p>
          <a:p>
            <a:pPr marL="174708" indent="-174708">
              <a:buFont typeface="Arial"/>
              <a:buChar char="•"/>
            </a:pPr>
            <a:r>
              <a:rPr lang="en-US" b="0" baseline="0" dirty="0" smtClean="0"/>
              <a:t>Inspired by the human body, random occurrence, improvisation, and the liberating qualities of nontraditional materials</a:t>
            </a:r>
          </a:p>
          <a:p>
            <a:pPr marL="174708" indent="-174708">
              <a:buFont typeface="Arial"/>
              <a:buChar char="•"/>
            </a:pPr>
            <a:r>
              <a:rPr lang="en-US" b="0" baseline="0" dirty="0" smtClean="0"/>
              <a:t>Felt, molten lead, wax, rubber, resins, fiberglass, etc. </a:t>
            </a:r>
          </a:p>
          <a:p>
            <a:endParaRPr lang="en-US" b="0" baseline="0" dirty="0" smtClean="0"/>
          </a:p>
          <a:p>
            <a:pPr defTabSz="931774">
              <a:defRPr/>
            </a:pPr>
            <a:r>
              <a:rPr lang="en-US" b="1" dirty="0" smtClean="0"/>
              <a:t>Eva Hesse, Expanded Expansion, 1969</a:t>
            </a:r>
          </a:p>
          <a:p>
            <a:endParaRPr lang="en-US" b="0" baseline="0" dirty="0" smtClean="0"/>
          </a:p>
          <a:p>
            <a:pPr marL="174708" indent="-174708">
              <a:buFont typeface="Arial"/>
              <a:buChar char="•"/>
            </a:pPr>
            <a:r>
              <a:rPr lang="en-US" b="0" baseline="0" dirty="0" smtClean="0"/>
              <a:t>Using malleable materials</a:t>
            </a:r>
          </a:p>
          <a:p>
            <a:pPr marL="174708" indent="-174708">
              <a:buFont typeface="Arial"/>
              <a:buChar char="•"/>
            </a:pPr>
            <a:r>
              <a:rPr lang="en-US" b="0" baseline="0" dirty="0" smtClean="0"/>
              <a:t>Abstract and sensual</a:t>
            </a:r>
          </a:p>
          <a:p>
            <a:pPr marL="174708" indent="-174708">
              <a:buFont typeface="Arial"/>
              <a:buChar char="•"/>
            </a:pPr>
            <a:r>
              <a:rPr lang="en-US" b="0" baseline="0" dirty="0" smtClean="0"/>
              <a:t>Uses materials that decompose over time (now, very brittle)</a:t>
            </a:r>
          </a:p>
          <a:p>
            <a:pPr marL="174708" indent="-174708">
              <a:buFont typeface="Arial"/>
              <a:buChar char="•"/>
            </a:pPr>
            <a:r>
              <a:rPr lang="en-US" b="0" baseline="0" dirty="0" smtClean="0"/>
              <a:t>Her goal was to portray the essential absurdity of life</a:t>
            </a:r>
          </a:p>
          <a:p>
            <a:pPr marL="174708" indent="-174708">
              <a:buFont typeface="Arial"/>
              <a:buChar char="•"/>
            </a:pPr>
            <a:r>
              <a:rPr lang="en-US" b="0" baseline="0" dirty="0" smtClean="0"/>
              <a:t>Wedding of contradictions: “order vs. chaos, stringy vs. mass, huge vs. small”</a:t>
            </a:r>
          </a:p>
          <a:p>
            <a:pPr marL="174708" indent="-174708">
              <a:buFont typeface="Arial"/>
              <a:buChar char="•"/>
            </a:pPr>
            <a:r>
              <a:rPr lang="en-US" b="0" baseline="0" dirty="0" smtClean="0"/>
              <a:t>Metaphor for her own female position in the art world</a:t>
            </a:r>
          </a:p>
          <a:p>
            <a:pPr marL="174708" indent="-174708">
              <a:buFont typeface="Arial"/>
              <a:buChar char="•"/>
            </a:pPr>
            <a:r>
              <a:rPr lang="en-US" b="0" baseline="0" dirty="0" smtClean="0"/>
              <a:t>Highlight inherent strength of flexibility and vulnerability</a:t>
            </a:r>
          </a:p>
          <a:p>
            <a:pPr marL="174708" indent="-174708">
              <a:buFont typeface="Arial"/>
              <a:buChar char="•"/>
            </a:pPr>
            <a:endParaRPr lang="en-US" b="0" baseline="0" dirty="0" smtClean="0"/>
          </a:p>
          <a:p>
            <a:pPr marL="640594" lvl="1" indent="-174708">
              <a:buFont typeface="Arial"/>
              <a:buChar char="•"/>
            </a:pPr>
            <a:r>
              <a:rPr lang="en-US" b="0" baseline="0" dirty="0" smtClean="0"/>
              <a:t>Rigid fiberglass poles support fragile, rubber-covered cheesecloth</a:t>
            </a:r>
          </a:p>
          <a:p>
            <a:pPr marL="640594" lvl="1" indent="-174708">
              <a:buFont typeface="Arial"/>
              <a:buChar char="•"/>
            </a:pPr>
            <a:r>
              <a:rPr lang="en-US" b="0" baseline="0" dirty="0" smtClean="0"/>
              <a:t>Like an accordion, length can change</a:t>
            </a:r>
          </a:p>
          <a:p>
            <a:pPr marL="640594" lvl="1" indent="-174708">
              <a:buFont typeface="Arial"/>
              <a:buChar char="•"/>
            </a:pPr>
            <a:r>
              <a:rPr lang="en-US" b="0" baseline="0" dirty="0" smtClean="0"/>
              <a:t>Possibly a comment of seriality of Minimalism</a:t>
            </a:r>
            <a:endParaRPr lang="en-US" b="0" dirty="0" smtClean="0"/>
          </a:p>
          <a:p>
            <a:endParaRPr lang="en-US" b="1" dirty="0" smtClean="0"/>
          </a:p>
          <a:p>
            <a:pPr defTabSz="931774">
              <a:defRPr/>
            </a:pPr>
            <a:endParaRPr lang="en-US" b="1" dirty="0" smtClean="0"/>
          </a:p>
          <a:p>
            <a:pPr marL="174708" indent="-174708" defTabSz="931774">
              <a:buFont typeface="Arial"/>
              <a:buChar char="•"/>
              <a:defRPr/>
            </a:pPr>
            <a:endParaRPr lang="en-US" b="0" dirty="0" smtClean="0"/>
          </a:p>
          <a:p>
            <a:endParaRPr lang="en-US" b="1" dirty="0" smtClean="0"/>
          </a:p>
        </p:txBody>
      </p:sp>
      <p:sp>
        <p:nvSpPr>
          <p:cNvPr id="4" name="Slide Number Placeholder 3"/>
          <p:cNvSpPr>
            <a:spLocks noGrp="1"/>
          </p:cNvSpPr>
          <p:nvPr>
            <p:ph type="sldNum" sz="quarter" idx="10"/>
          </p:nvPr>
        </p:nvSpPr>
        <p:spPr/>
        <p:txBody>
          <a:bodyPr/>
          <a:lstStyle/>
          <a:p>
            <a:fld id="{9789667A-9EB3-4871-8A61-B4FA06DEF7EA}" type="slidenum">
              <a:rPr lang="en-US" smtClean="0"/>
              <a:t>19</a:t>
            </a:fld>
            <a:endParaRPr lang="en-US"/>
          </a:p>
        </p:txBody>
      </p:sp>
    </p:spTree>
    <p:extLst>
      <p:ext uri="{BB962C8B-B14F-4D97-AF65-F5344CB8AC3E}">
        <p14:creationId xmlns:p14="http://schemas.microsoft.com/office/powerpoint/2010/main" val="3939892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FRANK STELLA (1936-   )</a:t>
            </a:r>
          </a:p>
          <a:p>
            <a:endParaRPr lang="en-US" b="1" dirty="0" smtClean="0"/>
          </a:p>
          <a:p>
            <a:pPr marL="174708" indent="-174708">
              <a:buFont typeface="Arial"/>
              <a:buChar char="•"/>
            </a:pPr>
            <a:r>
              <a:rPr lang="en-US" b="0" dirty="0" smtClean="0"/>
              <a:t>Before we delve into minimalism, let’s look at</a:t>
            </a:r>
            <a:r>
              <a:rPr lang="en-US" b="0" baseline="0" dirty="0" smtClean="0"/>
              <a:t> a key transitional figure</a:t>
            </a:r>
          </a:p>
          <a:p>
            <a:pPr marL="174708" indent="-174708">
              <a:buFont typeface="Arial"/>
              <a:buChar char="•"/>
            </a:pPr>
            <a:endParaRPr lang="en-US" b="0" baseline="0" dirty="0" smtClean="0"/>
          </a:p>
          <a:p>
            <a:pPr marL="174708" indent="-174708">
              <a:buFont typeface="Arial"/>
              <a:buChar char="•"/>
            </a:pPr>
            <a:r>
              <a:rPr lang="en-US" b="0" dirty="0" smtClean="0"/>
              <a:t>Realizes early on he has no interest in representational painting</a:t>
            </a:r>
          </a:p>
          <a:p>
            <a:pPr marL="174708" indent="-174708">
              <a:buFont typeface="Arial"/>
              <a:buChar char="•"/>
            </a:pPr>
            <a:r>
              <a:rPr lang="en-US" b="0" dirty="0" smtClean="0"/>
              <a:t>Looking at Newman’s flat compositions – very linear</a:t>
            </a:r>
          </a:p>
          <a:p>
            <a:pPr marL="174708" indent="-174708">
              <a:buFont typeface="Arial"/>
              <a:buChar char="•"/>
            </a:pPr>
            <a:r>
              <a:rPr lang="en-US" b="0" dirty="0" smtClean="0"/>
              <a:t>1958: Sees Johns’s first show</a:t>
            </a:r>
          </a:p>
          <a:p>
            <a:pPr marL="640594" lvl="1" indent="-174708">
              <a:buFont typeface="Arial"/>
              <a:buChar char="•"/>
            </a:pPr>
            <a:r>
              <a:rPr lang="en-US" b="0" dirty="0" smtClean="0"/>
              <a:t>Flags and targets</a:t>
            </a:r>
          </a:p>
          <a:p>
            <a:pPr marL="640594" lvl="1" indent="-174708">
              <a:buFont typeface="Arial"/>
              <a:buChar char="•"/>
            </a:pPr>
            <a:r>
              <a:rPr lang="en-US" b="0" dirty="0" smtClean="0"/>
              <a:t>Not</a:t>
            </a:r>
            <a:r>
              <a:rPr lang="en-US" b="0" baseline="0" dirty="0" smtClean="0"/>
              <a:t> objects, but signs</a:t>
            </a:r>
            <a:endParaRPr lang="en-US" b="0" dirty="0" smtClean="0"/>
          </a:p>
          <a:p>
            <a:pPr marL="174708" indent="-174708">
              <a:buFont typeface="Arial"/>
              <a:buChar char="•"/>
            </a:pPr>
            <a:r>
              <a:rPr lang="en-US" b="0" dirty="0" smtClean="0"/>
              <a:t>Impressed not only by this factuality, but also by the geometric patterns of rings and stripes that formed the images</a:t>
            </a:r>
          </a:p>
          <a:p>
            <a:pPr marL="174708" indent="-174708">
              <a:buFont typeface="Arial"/>
              <a:buChar char="•"/>
            </a:pPr>
            <a:r>
              <a:rPr lang="en-US" b="0" dirty="0" smtClean="0"/>
              <a:t>“What you see is what you see</a:t>
            </a:r>
            <a:r>
              <a:rPr lang="en-US" b="0" dirty="0" smtClean="0"/>
              <a:t>.”</a:t>
            </a:r>
            <a:endParaRPr lang="en-US" b="0" dirty="0" smtClean="0"/>
          </a:p>
          <a:p>
            <a:endParaRPr lang="en-US" b="1" dirty="0" smtClean="0"/>
          </a:p>
          <a:p>
            <a:r>
              <a:rPr lang="en-US" b="0" dirty="0" smtClean="0"/>
              <a:t>FROM</a:t>
            </a:r>
            <a:r>
              <a:rPr lang="en-US" b="0" baseline="0" dirty="0" smtClean="0"/>
              <a:t> YOUR READING…</a:t>
            </a:r>
          </a:p>
          <a:p>
            <a:r>
              <a:rPr lang="en-US" b="1" baseline="0" dirty="0" smtClean="0"/>
              <a:t>The Black Paintings</a:t>
            </a:r>
          </a:p>
          <a:p>
            <a:endParaRPr lang="en-US" b="1" baseline="0" dirty="0" smtClean="0"/>
          </a:p>
          <a:p>
            <a:r>
              <a:rPr lang="en-US" b="1" dirty="0" smtClean="0"/>
              <a:t>Four were first shown in </a:t>
            </a:r>
            <a:r>
              <a:rPr lang="en-US" b="1" i="1" dirty="0" smtClean="0"/>
              <a:t>16 Americans </a:t>
            </a:r>
            <a:r>
              <a:rPr lang="en-US" b="1" dirty="0" smtClean="0"/>
              <a:t>(1959–60) at </a:t>
            </a:r>
            <a:r>
              <a:rPr lang="en-US" b="1" dirty="0" smtClean="0"/>
              <a:t>MoMA (curator: </a:t>
            </a:r>
            <a:r>
              <a:rPr lang="en-US" b="1" smtClean="0"/>
              <a:t>Dorothy Miller)</a:t>
            </a:r>
            <a:endParaRPr lang="en-US" b="1" dirty="0" smtClean="0"/>
          </a:p>
          <a:p>
            <a:pPr marL="171450" indent="-171450">
              <a:buFont typeface="Arial" panose="020B0604020202020204" pitchFamily="34" charset="0"/>
              <a:buChar char="•"/>
            </a:pPr>
            <a:r>
              <a:rPr lang="en-US" b="0" dirty="0" smtClean="0"/>
              <a:t>Stella’s debut</a:t>
            </a:r>
          </a:p>
          <a:p>
            <a:pPr marL="628650" lvl="1" indent="-171450">
              <a:buFont typeface="Arial" panose="020B0604020202020204" pitchFamily="34" charset="0"/>
              <a:buChar char="•"/>
            </a:pPr>
            <a:r>
              <a:rPr lang="en-US" b="0" dirty="0" smtClean="0"/>
              <a:t>Young and brash</a:t>
            </a:r>
          </a:p>
          <a:p>
            <a:pPr marL="628650" lvl="1" indent="-171450">
              <a:buFont typeface="Arial" panose="020B0604020202020204" pitchFamily="34" charset="0"/>
              <a:buChar char="•"/>
            </a:pPr>
            <a:r>
              <a:rPr lang="en-US" b="0" dirty="0" smtClean="0"/>
              <a:t>Thumbs his nose</a:t>
            </a:r>
            <a:r>
              <a:rPr lang="en-US" b="0" baseline="0" dirty="0" smtClean="0"/>
              <a:t> at Ab Ex</a:t>
            </a:r>
          </a:p>
          <a:p>
            <a:pPr marL="1085850" lvl="2" indent="-171450">
              <a:buFont typeface="Arial" panose="020B0604020202020204" pitchFamily="34" charset="0"/>
              <a:buChar char="•"/>
            </a:pPr>
            <a:r>
              <a:rPr lang="en-US" b="0" baseline="0" dirty="0" smtClean="0"/>
              <a:t>Johns and Rauschenberg used the expressive brushstrokes and drips of Ab Ex in an ironic way, but were still respectful of their elders</a:t>
            </a:r>
          </a:p>
          <a:p>
            <a:pPr marL="1085850" lvl="2" indent="-171450">
              <a:buFont typeface="Arial" panose="020B0604020202020204" pitchFamily="34" charset="0"/>
              <a:buChar char="•"/>
            </a:pPr>
            <a:r>
              <a:rPr lang="en-US" b="0" baseline="0" dirty="0" smtClean="0"/>
              <a:t>Stella couldn’t care less</a:t>
            </a:r>
          </a:p>
          <a:p>
            <a:pPr marL="1085850" lvl="2" indent="-171450">
              <a:buFont typeface="Arial" panose="020B0604020202020204" pitchFamily="34" charset="0"/>
              <a:buChar char="•"/>
            </a:pPr>
            <a:r>
              <a:rPr lang="en-US" b="0" baseline="0" dirty="0" smtClean="0"/>
              <a:t>Highly dismissive of struggle and transcendence in art</a:t>
            </a:r>
          </a:p>
          <a:p>
            <a:pPr marL="1085850" lvl="2"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H</a:t>
            </a:r>
            <a:r>
              <a:rPr lang="en-US" sz="1200" b="0" i="0" kern="1200" dirty="0" smtClean="0">
                <a:solidFill>
                  <a:schemeClr val="tx1"/>
                </a:solidFill>
                <a:effectLst/>
                <a:latin typeface="+mn-lt"/>
                <a:ea typeface="+mn-ea"/>
                <a:cs typeface="+mn-cs"/>
              </a:rPr>
              <a:t>e had his studio mate, Carl Andre, write a nine-sentence “Preface to Stripe Painting,” which concludes:</a:t>
            </a:r>
          </a:p>
          <a:p>
            <a:r>
              <a:rPr lang="en-US" sz="1200" kern="1200" dirty="0" smtClean="0">
                <a:solidFill>
                  <a:schemeClr val="tx1"/>
                </a:solidFill>
                <a:effectLst/>
                <a:latin typeface="+mn-lt"/>
                <a:ea typeface="+mn-ea"/>
                <a:cs typeface="+mn-cs"/>
              </a:rPr>
              <a:t>“His stripes are the paths of brush on canvas. These paths lead only into painting.”</a:t>
            </a:r>
          </a:p>
          <a:p>
            <a:endParaRPr lang="en-US" b="1" dirty="0" smtClean="0"/>
          </a:p>
          <a:p>
            <a:r>
              <a:rPr lang="en-US" b="1" dirty="0" smtClean="0"/>
              <a:t>The Marriage of Reason and Squalor,</a:t>
            </a:r>
            <a:r>
              <a:rPr lang="en-US" b="1" baseline="0" dirty="0" smtClean="0"/>
              <a:t> 1959</a:t>
            </a:r>
          </a:p>
          <a:p>
            <a:pPr marL="174708" indent="-174708">
              <a:buFont typeface="Arial"/>
              <a:buChar char="•"/>
            </a:pPr>
            <a:r>
              <a:rPr lang="en-US" b="0" baseline="0" dirty="0" smtClean="0"/>
              <a:t>Black lines separated by thin areas of bare canvas</a:t>
            </a:r>
          </a:p>
          <a:p>
            <a:pPr marL="174708" indent="-174708">
              <a:buFont typeface="Arial"/>
              <a:buChar char="•"/>
            </a:pPr>
            <a:r>
              <a:rPr lang="en-US" b="0" baseline="0" dirty="0" smtClean="0"/>
              <a:t>Width of bands dictated by width of brush (housepainter’s brush)</a:t>
            </a:r>
          </a:p>
          <a:p>
            <a:endParaRPr lang="en-US" b="0" baseline="0" dirty="0" smtClean="0"/>
          </a:p>
          <a:p>
            <a:pPr marL="174708" indent="-174708">
              <a:buFont typeface="Arial"/>
              <a:buChar char="•"/>
            </a:pPr>
            <a:r>
              <a:rPr lang="en-US" b="0" baseline="0" dirty="0" smtClean="0"/>
              <a:t>Continues in this reductive, repetitive style for years</a:t>
            </a:r>
          </a:p>
          <a:p>
            <a:pPr marL="174708" indent="-174708">
              <a:buFont typeface="Arial"/>
              <a:buChar char="•"/>
            </a:pPr>
            <a:r>
              <a:rPr lang="en-US" b="0" baseline="0" dirty="0" smtClean="0"/>
              <a:t>A negation of painting?</a:t>
            </a:r>
          </a:p>
          <a:p>
            <a:pPr marL="174708" indent="-174708">
              <a:buFont typeface="Arial"/>
              <a:buChar char="•"/>
            </a:pPr>
            <a:r>
              <a:rPr lang="en-US" b="0" baseline="0" dirty="0" smtClean="0"/>
              <a:t>No, a celebration of what a painting truly is: paint on canvas</a:t>
            </a:r>
          </a:p>
          <a:p>
            <a:pPr marL="174708" indent="-174708">
              <a:buFont typeface="Arial"/>
              <a:buChar char="•"/>
            </a:pPr>
            <a:r>
              <a:rPr lang="en-US" b="0" baseline="0" dirty="0" smtClean="0"/>
              <a:t>Recall Ad Reinhardt</a:t>
            </a:r>
          </a:p>
          <a:p>
            <a:pPr marL="640594" lvl="1" indent="-174708">
              <a:buFont typeface="Arial"/>
              <a:buChar char="•"/>
            </a:pPr>
            <a:r>
              <a:rPr lang="en-US" b="0" baseline="0" dirty="0" smtClean="0"/>
              <a:t>Anti-symbolic</a:t>
            </a:r>
          </a:p>
          <a:p>
            <a:pPr marL="640594" lvl="1" indent="-174708">
              <a:buFont typeface="Arial"/>
              <a:buChar char="•"/>
            </a:pPr>
            <a:r>
              <a:rPr lang="en-US" b="0" baseline="0" dirty="0" smtClean="0"/>
              <a:t>Black as the absence of color, not a color itself</a:t>
            </a:r>
          </a:p>
          <a:p>
            <a:pPr marL="174708" indent="-174708">
              <a:buFont typeface="Arial"/>
              <a:buChar char="•"/>
            </a:pPr>
            <a:endParaRPr lang="en-US" b="0" baseline="0" dirty="0" smtClean="0"/>
          </a:p>
          <a:p>
            <a:pPr marL="174708" indent="-174708">
              <a:buFont typeface="Arial"/>
              <a:buChar char="•"/>
            </a:pPr>
            <a:endParaRPr lang="en-US" b="0" dirty="0"/>
          </a:p>
        </p:txBody>
      </p:sp>
      <p:sp>
        <p:nvSpPr>
          <p:cNvPr id="4" name="Slide Number Placeholder 3"/>
          <p:cNvSpPr>
            <a:spLocks noGrp="1"/>
          </p:cNvSpPr>
          <p:nvPr>
            <p:ph type="sldNum" sz="quarter" idx="10"/>
          </p:nvPr>
        </p:nvSpPr>
        <p:spPr/>
        <p:txBody>
          <a:bodyPr/>
          <a:lstStyle/>
          <a:p>
            <a:fld id="{9789667A-9EB3-4871-8A61-B4FA06DEF7EA}" type="slidenum">
              <a:rPr lang="en-US" smtClean="0"/>
              <a:t>2</a:t>
            </a:fld>
            <a:endParaRPr lang="en-US"/>
          </a:p>
        </p:txBody>
      </p:sp>
    </p:spTree>
    <p:extLst>
      <p:ext uri="{BB962C8B-B14F-4D97-AF65-F5344CB8AC3E}">
        <p14:creationId xmlns:p14="http://schemas.microsoft.com/office/powerpoint/2010/main" val="4148920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smtClean="0"/>
              <a:t>LINDA BENGLIS (1941-   )</a:t>
            </a:r>
          </a:p>
          <a:p>
            <a:endParaRPr lang="en-US" dirty="0" smtClean="0"/>
          </a:p>
          <a:p>
            <a:r>
              <a:rPr lang="en-US" dirty="0" smtClean="0"/>
              <a:t>Also a direct response to Minimalism…</a:t>
            </a:r>
          </a:p>
          <a:p>
            <a:pPr marL="174708" indent="-174708">
              <a:buFont typeface="Wingdings" charset="2"/>
              <a:buChar char="Ø"/>
            </a:pPr>
            <a:endParaRPr lang="en-US" dirty="0" smtClean="0"/>
          </a:p>
          <a:p>
            <a:pPr marL="174708" indent="-174708">
              <a:buFont typeface="Wingdings" charset="2"/>
              <a:buChar char="Ø"/>
            </a:pPr>
            <a:r>
              <a:rPr lang="en-US" dirty="0" smtClean="0"/>
              <a:t>“I felt I wanted to define for myself the organic phenomena; what nature itself would suggest to me in sculpture.”</a:t>
            </a:r>
          </a:p>
          <a:p>
            <a:pPr marL="174708" indent="-174708">
              <a:buFont typeface="Wingdings" charset="2"/>
              <a:buChar char="Ø"/>
            </a:pPr>
            <a:endParaRPr lang="en-US" dirty="0" smtClean="0"/>
          </a:p>
          <a:p>
            <a:pPr marL="174708" indent="-174708">
              <a:buFont typeface="Arial"/>
              <a:buChar char="•"/>
            </a:pPr>
            <a:r>
              <a:rPr lang="en-US" dirty="0" smtClean="0"/>
              <a:t>Best-known for her work in polyurethane foam</a:t>
            </a:r>
          </a:p>
          <a:p>
            <a:pPr marL="174708" indent="-174708">
              <a:buFont typeface="Arial"/>
              <a:buChar char="•"/>
            </a:pPr>
            <a:r>
              <a:rPr lang="en-US" dirty="0" smtClean="0"/>
              <a:t>Pours material</a:t>
            </a:r>
            <a:r>
              <a:rPr lang="en-US" baseline="0" dirty="0" smtClean="0"/>
              <a:t> directly on the floor, allowing it to do what it does  -- PROCESS ART</a:t>
            </a:r>
          </a:p>
          <a:p>
            <a:pPr marL="174708" indent="-174708">
              <a:buFont typeface="Arial"/>
              <a:buChar char="•"/>
            </a:pPr>
            <a:endParaRPr lang="en-US" baseline="0" dirty="0" smtClean="0"/>
          </a:p>
          <a:p>
            <a:pPr marL="174708" indent="-174708">
              <a:buFont typeface="Arial"/>
              <a:buChar char="•"/>
            </a:pPr>
            <a:r>
              <a:rPr lang="en-US" baseline="0" dirty="0" smtClean="0"/>
              <a:t>Final form is a record of its making</a:t>
            </a:r>
          </a:p>
          <a:p>
            <a:pPr defTabSz="931774">
              <a:defRPr/>
            </a:pPr>
            <a:endParaRPr lang="en-US" dirty="0" smtClean="0"/>
          </a:p>
          <a:p>
            <a:pPr defTabSz="931774">
              <a:defRPr/>
            </a:pPr>
            <a:r>
              <a:rPr lang="en-US" b="1" dirty="0" smtClean="0"/>
              <a:t>Linda Benglis, For Carl Andre, 1970</a:t>
            </a:r>
          </a:p>
          <a:p>
            <a:pPr marL="174708" indent="-174708">
              <a:buFont typeface="Arial"/>
              <a:buChar char="•"/>
            </a:pPr>
            <a:endParaRPr lang="en-US" dirty="0" smtClean="0"/>
          </a:p>
          <a:p>
            <a:pPr marL="174708" indent="-174708">
              <a:buFont typeface="Arial"/>
              <a:buChar char="•"/>
            </a:pPr>
            <a:r>
              <a:rPr lang="en-US" dirty="0" smtClean="0"/>
              <a:t>Oozing, bodily,</a:t>
            </a:r>
            <a:r>
              <a:rPr lang="en-US" baseline="0" dirty="0" smtClean="0"/>
              <a:t> anti-geometric</a:t>
            </a:r>
          </a:p>
          <a:p>
            <a:pPr marL="174708" indent="-174708">
              <a:buFont typeface="Arial"/>
              <a:buChar char="•"/>
            </a:pPr>
            <a:r>
              <a:rPr lang="en-US" baseline="0" dirty="0" smtClean="0"/>
              <a:t>Commissioned for our Museum in 1970</a:t>
            </a:r>
          </a:p>
          <a:p>
            <a:pPr marL="174708" indent="-174708">
              <a:buFont typeface="Arial"/>
              <a:buChar char="•"/>
            </a:pPr>
            <a:r>
              <a:rPr lang="en-US" baseline="0" dirty="0" smtClean="0"/>
              <a:t>Mixes the gestural movements of Ab Ex with the low-art materials of Pop art</a:t>
            </a:r>
          </a:p>
          <a:p>
            <a:pPr marL="174708" indent="-174708">
              <a:buFont typeface="Arial"/>
              <a:buChar char="•"/>
            </a:pPr>
            <a:endParaRPr lang="en-US" baseline="0" dirty="0" smtClean="0"/>
          </a:p>
          <a:p>
            <a:pPr marL="174708" indent="-174708">
              <a:buFont typeface="Arial"/>
              <a:buChar char="•"/>
            </a:pPr>
            <a:r>
              <a:rPr lang="en-US" baseline="0" dirty="0" smtClean="0"/>
              <a:t>Ironic and funny jab at Minimalism via title</a:t>
            </a:r>
          </a:p>
          <a:p>
            <a:pPr marL="174708" indent="-174708">
              <a:buFont typeface="Arial"/>
              <a:buChar char="•"/>
            </a:pPr>
            <a:r>
              <a:rPr lang="en-US" baseline="0" dirty="0" smtClean="0"/>
              <a:t>Expanding boundaries of art</a:t>
            </a:r>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20</a:t>
            </a:fld>
            <a:endParaRPr lang="en-US"/>
          </a:p>
        </p:txBody>
      </p:sp>
    </p:spTree>
    <p:extLst>
      <p:ext uri="{BB962C8B-B14F-4D97-AF65-F5344CB8AC3E}">
        <p14:creationId xmlns:p14="http://schemas.microsoft.com/office/powerpoint/2010/main" val="1774783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LOUISE</a:t>
            </a:r>
            <a:r>
              <a:rPr lang="en-US" b="1" baseline="0" dirty="0" smtClean="0"/>
              <a:t> </a:t>
            </a:r>
            <a:r>
              <a:rPr lang="en-US" b="1" dirty="0" smtClean="0"/>
              <a:t>BOURGEOIS (1911-2010)</a:t>
            </a:r>
          </a:p>
          <a:p>
            <a:endParaRPr lang="en-US" b="1" dirty="0" smtClean="0"/>
          </a:p>
          <a:p>
            <a:pPr marL="174708" indent="-174708">
              <a:buFont typeface="Arial"/>
              <a:buChar char="•"/>
            </a:pPr>
            <a:r>
              <a:rPr lang="en-US" b="0" dirty="0" smtClean="0"/>
              <a:t>Really her own thing</a:t>
            </a:r>
          </a:p>
          <a:p>
            <a:pPr marL="174708" indent="-174708">
              <a:buFont typeface="Arial"/>
              <a:buChar char="•"/>
            </a:pPr>
            <a:r>
              <a:rPr lang="en-US" b="0" dirty="0" smtClean="0"/>
              <a:t>Became well-known</a:t>
            </a:r>
            <a:r>
              <a:rPr lang="en-US" b="0" baseline="0" dirty="0" smtClean="0"/>
              <a:t> much later in her life</a:t>
            </a:r>
          </a:p>
          <a:p>
            <a:pPr marL="174708" indent="-174708">
              <a:buFont typeface="Arial"/>
              <a:buChar char="•"/>
            </a:pPr>
            <a:r>
              <a:rPr lang="en-US" b="0" baseline="0" dirty="0" smtClean="0"/>
              <a:t>French, moved to US with husband</a:t>
            </a:r>
          </a:p>
          <a:p>
            <a:pPr marL="174708" indent="-174708">
              <a:buFont typeface="Arial"/>
              <a:buChar char="•"/>
            </a:pPr>
            <a:r>
              <a:rPr lang="en-US" b="0" baseline="0" dirty="0" smtClean="0"/>
              <a:t>Worked from 1930s to her death in 2010</a:t>
            </a:r>
          </a:p>
          <a:p>
            <a:pPr marL="174708" indent="-174708">
              <a:buFont typeface="Arial"/>
              <a:buChar char="•"/>
            </a:pPr>
            <a:endParaRPr lang="en-US" b="0" baseline="0" dirty="0" smtClean="0"/>
          </a:p>
          <a:p>
            <a:pPr marL="174708" indent="-174708">
              <a:buFont typeface="Arial"/>
              <a:buChar char="•"/>
            </a:pPr>
            <a:r>
              <a:rPr lang="en-US" b="0" baseline="0" dirty="0" smtClean="0"/>
              <a:t>Work deals with female issues (domesticity, relationships with children and men, protection, menace, sex)</a:t>
            </a:r>
          </a:p>
          <a:p>
            <a:pPr marL="174708" indent="-174708">
              <a:buFont typeface="Arial"/>
              <a:buChar char="•"/>
            </a:pPr>
            <a:endParaRPr lang="en-US" b="0" dirty="0" smtClean="0"/>
          </a:p>
          <a:p>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21</a:t>
            </a:fld>
            <a:endParaRPr lang="en-US"/>
          </a:p>
        </p:txBody>
      </p:sp>
    </p:spTree>
    <p:extLst>
      <p:ext uri="{BB962C8B-B14F-4D97-AF65-F5344CB8AC3E}">
        <p14:creationId xmlns:p14="http://schemas.microsoft.com/office/powerpoint/2010/main" val="1217731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RICHARD TUTTLE (1941-    )</a:t>
            </a:r>
          </a:p>
          <a:p>
            <a:endParaRPr lang="en-US" dirty="0" smtClean="0"/>
          </a:p>
          <a:p>
            <a:pPr marL="174708" indent="-174708">
              <a:buFont typeface="Arial" panose="020B0604020202020204" pitchFamily="34" charset="0"/>
              <a:buChar char="•"/>
            </a:pPr>
            <a:r>
              <a:rPr lang="en-US" dirty="0" smtClean="0"/>
              <a:t>Known</a:t>
            </a:r>
            <a:r>
              <a:rPr lang="en-US" baseline="0" dirty="0" smtClean="0"/>
              <a:t> for his subtle, slight, thoughtful sculptural works</a:t>
            </a:r>
          </a:p>
          <a:p>
            <a:pPr marL="174708" indent="-174708">
              <a:buFont typeface="Arial" panose="020B0604020202020204" pitchFamily="34" charset="0"/>
              <a:buChar char="•"/>
            </a:pPr>
            <a:r>
              <a:rPr lang="en-US" baseline="0" dirty="0" smtClean="0"/>
              <a:t>Commonly refers to his works as drawing, not sculpture</a:t>
            </a:r>
          </a:p>
          <a:p>
            <a:pPr marL="174708" indent="-174708">
              <a:buFont typeface="Arial" panose="020B0604020202020204" pitchFamily="34" charset="0"/>
              <a:buChar char="•"/>
            </a:pPr>
            <a:r>
              <a:rPr lang="en-US" baseline="0" dirty="0" smtClean="0"/>
              <a:t>Diminutive in scale</a:t>
            </a:r>
          </a:p>
          <a:p>
            <a:pPr marL="174708" indent="-174708">
              <a:buFont typeface="Arial" panose="020B0604020202020204" pitchFamily="34" charset="0"/>
              <a:buChar char="•"/>
            </a:pPr>
            <a:r>
              <a:rPr lang="en-US" baseline="0" dirty="0" smtClean="0"/>
              <a:t>Idea-based practice</a:t>
            </a:r>
          </a:p>
          <a:p>
            <a:pPr marL="174708" indent="-174708">
              <a:buFont typeface="Arial" panose="020B0604020202020204" pitchFamily="34" charset="0"/>
              <a:buChar char="•"/>
            </a:pPr>
            <a:r>
              <a:rPr lang="en-US" baseline="0" dirty="0" smtClean="0"/>
              <a:t>Quiet work (anti-ab ex)</a:t>
            </a:r>
          </a:p>
          <a:p>
            <a:pPr marL="174708" indent="-174708">
              <a:buFont typeface="Arial" panose="020B0604020202020204" pitchFamily="34" charset="0"/>
              <a:buChar char="•"/>
            </a:pPr>
            <a:r>
              <a:rPr lang="en-US" baseline="0" dirty="0" smtClean="0"/>
              <a:t>He was a gallery assistant at Betty Parsons in the early-60s, so would have been very familiar with ab ex painters!</a:t>
            </a:r>
          </a:p>
          <a:p>
            <a:endParaRPr lang="en-US" baseline="0" dirty="0" smtClean="0"/>
          </a:p>
          <a:p>
            <a:pPr marL="174708" indent="-174708">
              <a:buFont typeface="Arial" panose="020B0604020202020204" pitchFamily="34" charset="0"/>
              <a:buChar char="•"/>
            </a:pPr>
            <a:r>
              <a:rPr lang="en-US" dirty="0"/>
              <a:t>He subverts the conventions of Modernist sculptural practice—defined by grand, heroic gestures; monumental scale</a:t>
            </a:r>
          </a:p>
          <a:p>
            <a:pPr marL="174708" indent="-174708">
              <a:buFont typeface="Arial" panose="020B0604020202020204" pitchFamily="34" charset="0"/>
              <a:buChar char="•"/>
            </a:pPr>
            <a:r>
              <a:rPr lang="en-US" dirty="0"/>
              <a:t>No macho materials here!</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Creates small, eccentrically playful objects in humble, even “pathetic” materials </a:t>
            </a:r>
          </a:p>
          <a:p>
            <a:pPr marL="640594" lvl="1" indent="-174708">
              <a:buFont typeface="Arial" panose="020B0604020202020204" pitchFamily="34" charset="0"/>
              <a:buChar char="•"/>
            </a:pPr>
            <a:r>
              <a:rPr lang="en-US" dirty="0"/>
              <a:t>Paper, rope, string, cloth, wire, twigs, cardboard, bubble wrap, nails, Styrofoam, and plywood. </a:t>
            </a:r>
          </a:p>
          <a:p>
            <a:pPr marL="174708" indent="-174708">
              <a:buFont typeface="Arial" panose="020B0604020202020204" pitchFamily="34" charset="0"/>
              <a:buChar char="•"/>
            </a:pPr>
            <a:r>
              <a:rPr lang="en-US" dirty="0"/>
              <a:t>Manipulates the space in which his objects exist</a:t>
            </a:r>
          </a:p>
          <a:p>
            <a:pPr marL="640594" lvl="1" indent="-174708">
              <a:buFont typeface="Arial" panose="020B0604020202020204" pitchFamily="34" charset="0"/>
              <a:buChar char="•"/>
            </a:pPr>
            <a:r>
              <a:rPr lang="en-US" dirty="0"/>
              <a:t>Places them unnaturally high or oddly low on a wall</a:t>
            </a:r>
          </a:p>
          <a:p>
            <a:pPr marL="640594" lvl="1" indent="-174708">
              <a:buFont typeface="Arial" panose="020B0604020202020204" pitchFamily="34" charset="0"/>
              <a:buChar char="•"/>
            </a:pPr>
            <a:r>
              <a:rPr lang="en-US" dirty="0"/>
              <a:t>Prompts viewers to reconsider and renegotiate the white-cube gallery space in relation to their own bodies (like Minimalism in this regard)</a:t>
            </a:r>
          </a:p>
          <a:p>
            <a:pPr marL="174708" indent="-174708">
              <a:buFont typeface="Arial" panose="020B0604020202020204" pitchFamily="34" charset="0"/>
              <a:buChar char="•"/>
            </a:pPr>
            <a:r>
              <a:rPr lang="en-US" dirty="0"/>
              <a:t>Uses directed light and shadow to further define his objects and their space</a:t>
            </a:r>
          </a:p>
          <a:p>
            <a:pPr marL="174708" indent="-174708">
              <a:buFont typeface="Arial" panose="020B0604020202020204" pitchFamily="34" charset="0"/>
              <a:buChar char="•"/>
            </a:pPr>
            <a:r>
              <a:rPr lang="en-US" dirty="0"/>
              <a:t> Influences on his work include calligraphy (he has a strong interest in the intrinsic power of line), poetry, and language</a:t>
            </a:r>
          </a:p>
          <a:p>
            <a:endParaRPr lang="en-US" dirty="0" smtClean="0"/>
          </a:p>
          <a:p>
            <a:endParaRPr lang="en-US" dirty="0" smtClean="0"/>
          </a:p>
          <a:p>
            <a:r>
              <a:rPr lang="en-US" dirty="0" smtClean="0"/>
              <a:t>http://www.designboom.com/art/richard-tuttle-winged-sculpture-textiles-turbine-hall-tate-modern-10-15-2014/</a:t>
            </a:r>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22</a:t>
            </a:fld>
            <a:endParaRPr lang="en-US"/>
          </a:p>
        </p:txBody>
      </p:sp>
    </p:spTree>
    <p:extLst>
      <p:ext uri="{BB962C8B-B14F-4D97-AF65-F5344CB8AC3E}">
        <p14:creationId xmlns:p14="http://schemas.microsoft.com/office/powerpoint/2010/main" val="3539130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smtClean="0"/>
              <a:t>MARTIN PURYEAR (1941-    )</a:t>
            </a:r>
          </a:p>
          <a:p>
            <a:pPr defTabSz="931774">
              <a:defRPr/>
            </a:pPr>
            <a:endParaRPr lang="en-US" b="1" dirty="0" smtClean="0"/>
          </a:p>
          <a:p>
            <a:pPr marL="174708" indent="-174708" defTabSz="931774">
              <a:buFont typeface="Arial" panose="020B0604020202020204" pitchFamily="34" charset="0"/>
              <a:buChar char="•"/>
              <a:defRPr/>
            </a:pPr>
            <a:r>
              <a:rPr lang="en-US" b="0" dirty="0" smtClean="0"/>
              <a:t>Wood</a:t>
            </a:r>
            <a:r>
              <a:rPr lang="en-US" b="0" baseline="0" dirty="0" smtClean="0"/>
              <a:t> worker / art or craft?</a:t>
            </a:r>
          </a:p>
          <a:p>
            <a:pPr marL="174708" indent="-174708" defTabSz="931774">
              <a:buFont typeface="Arial" panose="020B0604020202020204" pitchFamily="34" charset="0"/>
              <a:buChar char="•"/>
              <a:defRPr/>
            </a:pPr>
            <a:r>
              <a:rPr lang="en-US" b="0" baseline="0" dirty="0" smtClean="0"/>
              <a:t>Simple, minimalist forms</a:t>
            </a:r>
          </a:p>
          <a:p>
            <a:pPr marL="174708" indent="-174708" defTabSz="931774">
              <a:buFont typeface="Arial" panose="020B0604020202020204" pitchFamily="34" charset="0"/>
              <a:buChar char="•"/>
              <a:defRPr/>
            </a:pPr>
            <a:r>
              <a:rPr lang="en-US" b="0" baseline="0" dirty="0" smtClean="0"/>
              <a:t>Work defies categorization</a:t>
            </a:r>
          </a:p>
          <a:p>
            <a:pPr marL="174708" indent="-174708" defTabSz="931774">
              <a:buFont typeface="Arial" panose="020B0604020202020204" pitchFamily="34" charset="0"/>
              <a:buChar char="•"/>
              <a:defRPr/>
            </a:pPr>
            <a:r>
              <a:rPr lang="en-US" dirty="0"/>
              <a:t>Serenely quiet and poetic</a:t>
            </a:r>
          </a:p>
          <a:p>
            <a:pPr marL="174708" indent="-174708" defTabSz="931774">
              <a:buFont typeface="Arial" panose="020B0604020202020204" pitchFamily="34" charset="0"/>
              <a:buChar char="•"/>
              <a:defRPr/>
            </a:pPr>
            <a:r>
              <a:rPr lang="en-US" dirty="0"/>
              <a:t>Explores natural forms and materials, especially a wide variety of woods</a:t>
            </a:r>
          </a:p>
          <a:p>
            <a:pPr marL="174708" indent="-174708" defTabSz="931774">
              <a:buFont typeface="Arial" panose="020B0604020202020204" pitchFamily="34" charset="0"/>
              <a:buChar char="•"/>
              <a:defRPr/>
            </a:pPr>
            <a:r>
              <a:rPr lang="en-US" dirty="0"/>
              <a:t>Engages issues of history, culture, and identity</a:t>
            </a:r>
          </a:p>
          <a:p>
            <a:pPr marL="174708" indent="-174708" defTabSz="931774">
              <a:buFont typeface="Arial" panose="020B0604020202020204" pitchFamily="34" charset="0"/>
              <a:buChar char="•"/>
              <a:defRPr/>
            </a:pPr>
            <a:endParaRPr lang="en-US" dirty="0"/>
          </a:p>
          <a:p>
            <a:pPr marL="174708" indent="-174708" defTabSz="931774">
              <a:buFont typeface="Arial" panose="020B0604020202020204" pitchFamily="34" charset="0"/>
              <a:buChar char="•"/>
              <a:defRPr/>
            </a:pPr>
            <a:r>
              <a:rPr lang="en-US" dirty="0"/>
              <a:t>Uses concepts of Minimalism, but moves beyond them</a:t>
            </a:r>
          </a:p>
          <a:p>
            <a:pPr marL="174708" indent="-174708" defTabSz="931774">
              <a:buFont typeface="Arial" panose="020B0604020202020204" pitchFamily="34" charset="0"/>
              <a:buChar char="•"/>
              <a:defRPr/>
            </a:pPr>
            <a:r>
              <a:rPr lang="en-US" dirty="0"/>
              <a:t>Handmade objects</a:t>
            </a:r>
          </a:p>
          <a:p>
            <a:pPr marL="174708" indent="-174708" defTabSz="931774">
              <a:buFont typeface="Arial" panose="020B0604020202020204" pitchFamily="34" charset="0"/>
              <a:buChar char="•"/>
              <a:defRPr/>
            </a:pPr>
            <a:r>
              <a:rPr lang="en-US" dirty="0"/>
              <a:t>Warm, not cool and detached</a:t>
            </a:r>
          </a:p>
          <a:p>
            <a:pPr defTabSz="931774">
              <a:defRPr/>
            </a:pPr>
            <a:endParaRPr lang="en-US" b="0" dirty="0" smtClean="0"/>
          </a:p>
          <a:p>
            <a:pPr marL="174708" indent="-174708">
              <a:buFont typeface="Arial" panose="020B0604020202020204" pitchFamily="34" charset="0"/>
              <a:buChar char="•"/>
            </a:pPr>
            <a:r>
              <a:rPr lang="en-US" dirty="0"/>
              <a:t>A master woodworker who studied carpentry</a:t>
            </a:r>
          </a:p>
          <a:p>
            <a:pPr marL="174708" indent="-174708">
              <a:buFont typeface="Arial" panose="020B0604020202020204" pitchFamily="34" charset="0"/>
              <a:buChar char="•"/>
            </a:pPr>
            <a:r>
              <a:rPr lang="en-US" dirty="0"/>
              <a:t>A number of works relate to African American history, including </a:t>
            </a:r>
            <a:r>
              <a:rPr lang="en-US" i="1" dirty="0"/>
              <a:t>Ladder for Booker T. Washington</a:t>
            </a:r>
            <a:r>
              <a:rPr lang="en-US" dirty="0"/>
              <a:t>.</a:t>
            </a:r>
          </a:p>
          <a:p>
            <a:pPr marL="174708" indent="-174708">
              <a:buFont typeface="Arial" panose="020B0604020202020204" pitchFamily="34" charset="0"/>
              <a:buChar char="•"/>
            </a:pPr>
            <a:endParaRPr lang="en-US" dirty="0"/>
          </a:p>
          <a:p>
            <a:pPr defTabSz="931774">
              <a:defRPr/>
            </a:pPr>
            <a:r>
              <a:rPr lang="en-US" b="1" dirty="0" smtClean="0"/>
              <a:t>Martin Puryear, Ladder for Booker T. Washington, 1996</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Washington advocated self-advancement through discipline and hard work</a:t>
            </a:r>
          </a:p>
          <a:p>
            <a:pPr marL="174708" indent="-174708">
              <a:buFont typeface="Arial" panose="020B0604020202020204" pitchFamily="34" charset="0"/>
              <a:buChar char="•"/>
            </a:pPr>
            <a:r>
              <a:rPr lang="en-US" dirty="0"/>
              <a:t>He rejected the pursuit of politics and social equality for black Americans in favor of developing vocational and domestic skills</a:t>
            </a:r>
          </a:p>
          <a:p>
            <a:pPr marL="174708" indent="-174708">
              <a:buFont typeface="Arial" panose="020B0604020202020204" pitchFamily="34" charset="0"/>
              <a:buChar char="•"/>
            </a:pPr>
            <a:r>
              <a:rPr lang="en-US" dirty="0"/>
              <a:t>Although he was well-respected within the African American community at large, Washington’s viewpoints were adamantly opposed by some African American intellectuals, who believed that without being politically active, significant equal rights and economic gains were unattainable</a:t>
            </a:r>
          </a:p>
          <a:p>
            <a:pPr marL="174708" indent="-174708">
              <a:buFont typeface="Arial" panose="020B0604020202020204" pitchFamily="34" charset="0"/>
              <a:buChar char="•"/>
            </a:pPr>
            <a:r>
              <a:rPr lang="en-US" dirty="0"/>
              <a:t>The ladder has multiple associations, and Puryear’s homage to Booker T. Washington might include several of these</a:t>
            </a:r>
          </a:p>
          <a:p>
            <a:pPr marL="640594" lvl="1" indent="-174708">
              <a:buFont typeface="Arial" panose="020B0604020202020204" pitchFamily="34" charset="0"/>
              <a:buChar char="•"/>
            </a:pPr>
            <a:r>
              <a:rPr lang="en-US" dirty="0"/>
              <a:t>Ambition, hierarchy, or the impossibility of reaching the top</a:t>
            </a:r>
          </a:p>
          <a:p>
            <a:pPr marL="174708" indent="-174708" defTabSz="931774">
              <a:buFont typeface="Arial" panose="020B0604020202020204" pitchFamily="34" charset="0"/>
              <a:buChar char="•"/>
              <a:defRPr/>
            </a:pPr>
            <a:endParaRPr lang="en-US" b="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23</a:t>
            </a:fld>
            <a:endParaRPr lang="en-US"/>
          </a:p>
        </p:txBody>
      </p:sp>
    </p:spTree>
    <p:extLst>
      <p:ext uri="{BB962C8B-B14F-4D97-AF65-F5344CB8AC3E}">
        <p14:creationId xmlns:p14="http://schemas.microsoft.com/office/powerpoint/2010/main" val="1202307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smtClean="0"/>
              <a:t>RICHARD SERRA (1939-    )</a:t>
            </a:r>
          </a:p>
          <a:p>
            <a:pPr defTabSz="931774"/>
            <a:endParaRPr lang="en-US" b="1" dirty="0" smtClean="0"/>
          </a:p>
          <a:p>
            <a:pPr marL="174708" indent="-174708" defTabSz="931774">
              <a:buFont typeface="Arial" panose="020B0604020202020204" pitchFamily="34" charset="0"/>
              <a:buChar char="•"/>
            </a:pPr>
            <a:r>
              <a:rPr lang="en-US" dirty="0"/>
              <a:t>1963: Works at Yale with Josef Albers on his </a:t>
            </a:r>
            <a:r>
              <a:rPr lang="en-US" i="1" dirty="0"/>
              <a:t>Interaction of Color</a:t>
            </a:r>
            <a:endParaRPr lang="en-US" dirty="0" smtClean="0"/>
          </a:p>
          <a:p>
            <a:pPr marL="174708" indent="-174708">
              <a:buFont typeface="Arial" panose="020B0604020202020204" pitchFamily="34" charset="0"/>
              <a:buChar char="•"/>
            </a:pPr>
            <a:r>
              <a:rPr lang="en-US" dirty="0"/>
              <a:t>Mid-1960s: Experiments with non-traditional materials -- fiberglass, neon, and rubber</a:t>
            </a:r>
          </a:p>
          <a:p>
            <a:pPr marL="174708" indent="-174708">
              <a:buFont typeface="Arial" panose="020B0604020202020204" pitchFamily="34" charset="0"/>
              <a:buChar char="•"/>
            </a:pPr>
            <a:r>
              <a:rPr lang="en-US" dirty="0"/>
              <a:t>AND the language involved in the physical process of making sculpture</a:t>
            </a:r>
          </a:p>
          <a:p>
            <a:pPr defTabSz="931774"/>
            <a:endParaRPr lang="en-US" dirty="0" smtClean="0"/>
          </a:p>
          <a:p>
            <a:pPr defTabSz="931774"/>
            <a:r>
              <a:rPr lang="en-US" b="1" dirty="0" smtClean="0"/>
              <a:t>Richard Serra, Verb List, 1967-68</a:t>
            </a:r>
          </a:p>
          <a:p>
            <a:endParaRPr lang="en-US" dirty="0"/>
          </a:p>
          <a:p>
            <a:pPr marL="174708" indent="-174708">
              <a:buFont typeface="Arial" panose="020B0604020202020204" pitchFamily="34" charset="0"/>
              <a:buChar char="•"/>
            </a:pPr>
            <a:r>
              <a:rPr lang="en-US" dirty="0"/>
              <a:t>A list of action verbs—”to roll, to crease, to curve”</a:t>
            </a:r>
          </a:p>
          <a:p>
            <a:pPr marL="174708" indent="-174708">
              <a:buFont typeface="Arial" panose="020B0604020202020204" pitchFamily="34" charset="0"/>
              <a:buChar char="•"/>
            </a:pPr>
            <a:r>
              <a:rPr lang="en-US" dirty="0"/>
              <a:t>Enacts these on materials he had collected in his studio</a:t>
            </a:r>
          </a:p>
          <a:p>
            <a:pPr marL="174708" indent="-174708">
              <a:buFont typeface="Arial" panose="020B0604020202020204" pitchFamily="34" charset="0"/>
              <a:buChar char="•"/>
            </a:pPr>
            <a:endParaRPr lang="en-US" dirty="0"/>
          </a:p>
          <a:p>
            <a:pPr defTabSz="931774"/>
            <a:r>
              <a:rPr lang="en-US" b="1" dirty="0" smtClean="0"/>
              <a:t>Richard Serra, To Lift, 1967</a:t>
            </a:r>
          </a:p>
          <a:p>
            <a:pPr defTabSz="931774"/>
            <a:endParaRPr lang="en-US" b="1" dirty="0" smtClean="0"/>
          </a:p>
          <a:p>
            <a:pPr marL="174708" indent="-174708">
              <a:buFont typeface="Arial" panose="020B0604020202020204" pitchFamily="34" charset="0"/>
              <a:buChar char="•"/>
            </a:pPr>
            <a:r>
              <a:rPr lang="en-US" dirty="0"/>
              <a:t>Uses discarded rubber recovered from a warehouse in lower Manhattan</a:t>
            </a:r>
          </a:p>
          <a:p>
            <a:pPr marL="174708" indent="-174708">
              <a:buFont typeface="Arial" panose="020B0604020202020204" pitchFamily="34" charset="0"/>
              <a:buChar char="•"/>
            </a:pPr>
            <a:r>
              <a:rPr lang="en-US" dirty="0"/>
              <a:t>An enacting of the action verb “to lift” </a:t>
            </a:r>
          </a:p>
          <a:p>
            <a:pPr marL="174708" indent="-174708">
              <a:buFont typeface="Arial" panose="020B0604020202020204" pitchFamily="34" charset="0"/>
              <a:buChar char="•"/>
            </a:pPr>
            <a:endParaRPr lang="en-US" dirty="0"/>
          </a:p>
          <a:p>
            <a:pPr marL="174708" indent="-174708">
              <a:buFont typeface="Wingdings" panose="05000000000000000000" pitchFamily="2" charset="2"/>
              <a:buChar char="Ø"/>
            </a:pPr>
            <a:r>
              <a:rPr lang="en-US" dirty="0"/>
              <a:t>“It struck me that instead of thinking what a sculpture is going to be and how you’re going to do it compositionally, what if you just enacted those verbs in relation to a material, and didn’t worry about the results?”</a:t>
            </a:r>
          </a:p>
          <a:p>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24</a:t>
            </a:fld>
            <a:endParaRPr lang="en-US"/>
          </a:p>
        </p:txBody>
      </p:sp>
    </p:spTree>
    <p:extLst>
      <p:ext uri="{BB962C8B-B14F-4D97-AF65-F5344CB8AC3E}">
        <p14:creationId xmlns:p14="http://schemas.microsoft.com/office/powerpoint/2010/main" val="4074987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1968-69: Creates over 100 works that involve the</a:t>
            </a:r>
            <a:r>
              <a:rPr lang="en-US" baseline="0" dirty="0" smtClean="0"/>
              <a:t> simple manipulation of lead</a:t>
            </a:r>
          </a:p>
          <a:p>
            <a:pPr marL="174708" indent="-174708">
              <a:buFont typeface="Arial" panose="020B0604020202020204" pitchFamily="34" charset="0"/>
              <a:buChar char="•"/>
            </a:pPr>
            <a:r>
              <a:rPr lang="en-US" baseline="0" dirty="0" smtClean="0"/>
              <a:t>Comes from the Verb List</a:t>
            </a:r>
          </a:p>
          <a:p>
            <a:pPr marL="174708" indent="-174708" defTabSz="931774">
              <a:buFont typeface="Arial" panose="020B0604020202020204" pitchFamily="34" charset="0"/>
              <a:buChar char="•"/>
              <a:defRPr/>
            </a:pPr>
            <a:r>
              <a:rPr lang="en-US" i="1" dirty="0"/>
              <a:t>Splashings</a:t>
            </a:r>
            <a:r>
              <a:rPr lang="en-US" dirty="0"/>
              <a:t> and </a:t>
            </a:r>
            <a:r>
              <a:rPr lang="en-US" i="1" dirty="0"/>
              <a:t>Castings</a:t>
            </a:r>
            <a:r>
              <a:rPr lang="en-US" dirty="0"/>
              <a:t> --- essence of the work lay:</a:t>
            </a:r>
          </a:p>
          <a:p>
            <a:pPr marL="640594" lvl="1" indent="-174708" defTabSz="931774">
              <a:buFont typeface="Arial" panose="020B0604020202020204" pitchFamily="34" charset="0"/>
              <a:buChar char="•"/>
              <a:defRPr/>
            </a:pPr>
            <a:r>
              <a:rPr lang="en-US" dirty="0"/>
              <a:t>In the act of making</a:t>
            </a:r>
          </a:p>
          <a:p>
            <a:pPr marL="640594" lvl="1" indent="-174708" defTabSz="931774">
              <a:buFont typeface="Arial" panose="020B0604020202020204" pitchFamily="34" charset="0"/>
              <a:buChar char="•"/>
              <a:defRPr/>
            </a:pPr>
            <a:r>
              <a:rPr lang="en-US" dirty="0"/>
              <a:t>In the specific qualities of the materials</a:t>
            </a:r>
          </a:p>
          <a:p>
            <a:pPr marL="640594" lvl="1" indent="-174708" defTabSz="931774">
              <a:buFont typeface="Arial" panose="020B0604020202020204" pitchFamily="34" charset="0"/>
              <a:buChar char="•"/>
              <a:defRPr/>
            </a:pPr>
            <a:r>
              <a:rPr lang="en-US" dirty="0"/>
              <a:t>In the spaces in which they are displayed</a:t>
            </a:r>
          </a:p>
          <a:p>
            <a:pPr marL="174708" indent="-174708" defTabSz="931774">
              <a:buFont typeface="Arial" panose="020B0604020202020204" pitchFamily="34" charset="0"/>
              <a:buChar char="•"/>
              <a:defRPr/>
            </a:pPr>
            <a:r>
              <a:rPr lang="en-US" dirty="0"/>
              <a:t>PROCESS ART!</a:t>
            </a:r>
          </a:p>
          <a:p>
            <a:pPr marL="174708" indent="-174708" defTabSz="931774">
              <a:buFont typeface="Arial" panose="020B0604020202020204" pitchFamily="34" charset="0"/>
              <a:buChar char="•"/>
              <a:defRPr/>
            </a:pPr>
            <a:endParaRPr lang="en-US" dirty="0"/>
          </a:p>
          <a:p>
            <a:pPr marL="174708" indent="-174708">
              <a:buFont typeface="Arial" panose="020B0604020202020204" pitchFamily="34" charset="0"/>
              <a:buChar char="•"/>
            </a:pPr>
            <a:endParaRPr lang="en-US" baseline="0" dirty="0" smtClean="0"/>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25</a:t>
            </a:fld>
            <a:endParaRPr lang="en-US"/>
          </a:p>
        </p:txBody>
      </p:sp>
    </p:spTree>
    <p:extLst>
      <p:ext uri="{BB962C8B-B14F-4D97-AF65-F5344CB8AC3E}">
        <p14:creationId xmlns:p14="http://schemas.microsoft.com/office/powerpoint/2010/main" val="1483289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fontAlgn="base">
              <a:buFont typeface="Arial" panose="020B0604020202020204" pitchFamily="34" charset="0"/>
              <a:buChar char="•"/>
            </a:pPr>
            <a:r>
              <a:rPr lang="en-US" dirty="0"/>
              <a:t>His work may look like Minimalism, but concerned with SPACE and WEIGHT</a:t>
            </a:r>
          </a:p>
          <a:p>
            <a:pPr marL="174708" indent="-174708" fontAlgn="base">
              <a:buFont typeface="Arial" panose="020B0604020202020204" pitchFamily="34" charset="0"/>
              <a:buChar char="•"/>
            </a:pPr>
            <a:r>
              <a:rPr lang="en-US" dirty="0"/>
              <a:t>Like the actions jotted down in Serra’s notebooks, his large-scale works do not simply stand</a:t>
            </a:r>
          </a:p>
          <a:p>
            <a:pPr marL="174708" indent="-174708" fontAlgn="base">
              <a:buFont typeface="Arial" panose="020B0604020202020204" pitchFamily="34" charset="0"/>
              <a:buChar char="•"/>
            </a:pPr>
            <a:r>
              <a:rPr lang="en-US" dirty="0"/>
              <a:t>They plunge, lean or settle</a:t>
            </a:r>
          </a:p>
          <a:p>
            <a:pPr defTabSz="931774" fontAlgn="base"/>
            <a:endParaRPr lang="en-US" b="1" dirty="0" smtClean="0"/>
          </a:p>
          <a:p>
            <a:pPr defTabSz="931774" fontAlgn="base"/>
            <a:r>
              <a:rPr lang="en-US" b="1" dirty="0" smtClean="0"/>
              <a:t>Richard Serra, Right Angle Corner Prop with Pole, 1969</a:t>
            </a:r>
          </a:p>
          <a:p>
            <a:pPr defTabSz="931774" fontAlgn="base"/>
            <a:endParaRPr lang="en-US" b="1" dirty="0" smtClean="0"/>
          </a:p>
          <a:p>
            <a:pPr marL="174708" indent="-174708" defTabSz="931774" fontAlgn="base">
              <a:buFont typeface="Arial" panose="020B0604020202020204" pitchFamily="34" charset="0"/>
              <a:buChar char="•"/>
            </a:pPr>
            <a:r>
              <a:rPr lang="en-US" b="0" dirty="0" smtClean="0"/>
              <a:t>Two lead plates balanced by</a:t>
            </a:r>
            <a:r>
              <a:rPr lang="en-US" b="0" baseline="0" dirty="0" smtClean="0"/>
              <a:t> a leaning lead roll-up</a:t>
            </a:r>
          </a:p>
          <a:p>
            <a:pPr marL="174708" indent="-174708" defTabSz="931774" fontAlgn="base">
              <a:buFont typeface="Arial" panose="020B0604020202020204" pitchFamily="34" charset="0"/>
              <a:buChar char="•"/>
            </a:pPr>
            <a:r>
              <a:rPr lang="en-US" b="0" baseline="0" dirty="0" smtClean="0"/>
              <a:t>Danger inherent – not welded</a:t>
            </a:r>
          </a:p>
          <a:p>
            <a:pPr marL="174708" indent="-174708" defTabSz="931774" fontAlgn="base">
              <a:buFont typeface="Arial" panose="020B0604020202020204" pitchFamily="34" charset="0"/>
              <a:buChar char="•"/>
            </a:pPr>
            <a:r>
              <a:rPr lang="en-US" b="0" baseline="0" dirty="0" smtClean="0"/>
              <a:t>About mass and weight – heaviness is palpable</a:t>
            </a:r>
          </a:p>
          <a:p>
            <a:pPr marL="174708" indent="-174708" defTabSz="931774" fontAlgn="base">
              <a:buFont typeface="Arial" panose="020B0604020202020204" pitchFamily="34" charset="0"/>
              <a:buChar char="•"/>
            </a:pPr>
            <a:r>
              <a:rPr lang="en-US" b="0" baseline="0" dirty="0" smtClean="0"/>
              <a:t>Enacting the verbs!</a:t>
            </a:r>
            <a:endParaRPr lang="en-US" b="0" dirty="0" smtClean="0"/>
          </a:p>
          <a:p>
            <a:pPr marL="174708" indent="-174708" fontAlgn="base">
              <a:buFont typeface="Arial" panose="020B0604020202020204" pitchFamily="34" charset="0"/>
              <a:buChar char="•"/>
            </a:pPr>
            <a:endParaRPr lang="en-US" dirty="0"/>
          </a:p>
          <a:p>
            <a:pPr marL="174708" indent="-174708" fontAlgn="base">
              <a:buFont typeface="Arial" panose="020B0604020202020204" pitchFamily="34" charset="0"/>
              <a:buChar char="•"/>
            </a:pPr>
            <a:endParaRPr lang="en-US" b="1" dirty="0"/>
          </a:p>
          <a:p>
            <a:pPr defTabSz="931774" fontAlgn="base"/>
            <a:r>
              <a:rPr lang="en-US" b="1" dirty="0" smtClean="0"/>
              <a:t>Richard Serra, My Curves Are Not Mad, 1987</a:t>
            </a:r>
          </a:p>
          <a:p>
            <a:pPr fontAlgn="base"/>
            <a:endParaRPr lang="en-US" dirty="0"/>
          </a:p>
          <a:p>
            <a:pPr marL="174708" indent="-174708" fontAlgn="base">
              <a:buFont typeface="Arial" panose="020B0604020202020204" pitchFamily="34" charset="0"/>
              <a:buChar char="•"/>
            </a:pPr>
            <a:r>
              <a:rPr lang="en-US" dirty="0"/>
              <a:t>From the early 1980s: works on an increasingly massive scale</a:t>
            </a:r>
          </a:p>
          <a:p>
            <a:pPr marL="174708" indent="-174708" fontAlgn="base">
              <a:buFont typeface="Arial" panose="020B0604020202020204" pitchFamily="34" charset="0"/>
              <a:buChar char="•"/>
            </a:pPr>
            <a:r>
              <a:rPr lang="en-US" dirty="0"/>
              <a:t>Rather than monumentalizing landscapes, he preferred to accentuate the viewer’s perception of the urban spaces</a:t>
            </a:r>
          </a:p>
          <a:p>
            <a:pPr marL="174708" indent="-174708" fontAlgn="base">
              <a:buFont typeface="Arial" panose="020B0604020202020204" pitchFamily="34" charset="0"/>
              <a:buChar char="•"/>
            </a:pPr>
            <a:r>
              <a:rPr lang="en-US" dirty="0"/>
              <a:t>Conceives sculptures for specific sites</a:t>
            </a:r>
          </a:p>
          <a:p>
            <a:pPr marL="174708" indent="-174708" fontAlgn="base">
              <a:buFont typeface="Arial" panose="020B0604020202020204" pitchFamily="34" charset="0"/>
              <a:buChar char="•"/>
            </a:pPr>
            <a:r>
              <a:rPr lang="en-US" dirty="0"/>
              <a:t>Originally for the front of the DMA (see image)</a:t>
            </a:r>
          </a:p>
          <a:p>
            <a:pPr marL="174708" indent="-174708" fontAlgn="base">
              <a:buFont typeface="Arial" panose="020B0604020202020204" pitchFamily="34" charset="0"/>
              <a:buChar char="•"/>
            </a:pPr>
            <a:r>
              <a:rPr lang="en-US" dirty="0"/>
              <a:t>Now in the Nasher Sculpture Center’s garden </a:t>
            </a:r>
          </a:p>
          <a:p>
            <a:pPr marL="174708" indent="-174708" fontAlgn="base">
              <a:buFont typeface="Arial" panose="020B0604020202020204" pitchFamily="34" charset="0"/>
              <a:buChar char="•"/>
            </a:pPr>
            <a:r>
              <a:rPr lang="en-US" dirty="0"/>
              <a:t>Enter the piece</a:t>
            </a:r>
          </a:p>
          <a:p>
            <a:pPr marL="174708" indent="-174708" fontAlgn="base">
              <a:buFont typeface="Arial" panose="020B0604020202020204" pitchFamily="34" charset="0"/>
              <a:buChar char="•"/>
            </a:pPr>
            <a:r>
              <a:rPr lang="en-US" dirty="0"/>
              <a:t>Sense of danger, leaning – very stable, however</a:t>
            </a:r>
          </a:p>
          <a:p>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26</a:t>
            </a:fld>
            <a:endParaRPr lang="en-US"/>
          </a:p>
        </p:txBody>
      </p:sp>
    </p:spTree>
    <p:extLst>
      <p:ext uri="{BB962C8B-B14F-4D97-AF65-F5344CB8AC3E}">
        <p14:creationId xmlns:p14="http://schemas.microsoft.com/office/powerpoint/2010/main" val="1615184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The sense that his</a:t>
            </a:r>
            <a:r>
              <a:rPr lang="en-US" baseline="0" dirty="0" smtClean="0"/>
              <a:t> work becomes an environment to move within is huge now…</a:t>
            </a:r>
          </a:p>
          <a:p>
            <a:pPr marL="174708" indent="-174708">
              <a:buFont typeface="Arial" panose="020B0604020202020204" pitchFamily="34" charset="0"/>
              <a:buChar char="•"/>
            </a:pPr>
            <a:r>
              <a:rPr lang="en-US" baseline="0" dirty="0" smtClean="0"/>
              <a:t>How do you navigate the space</a:t>
            </a:r>
          </a:p>
          <a:p>
            <a:pPr marL="174708" indent="-174708">
              <a:buFont typeface="Arial" panose="020B0604020202020204" pitchFamily="34" charset="0"/>
              <a:buChar char="•"/>
            </a:pPr>
            <a:r>
              <a:rPr lang="en-US" baseline="0" dirty="0" smtClean="0"/>
              <a:t>Massive – monumental, overpowering</a:t>
            </a:r>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27</a:t>
            </a:fld>
            <a:endParaRPr lang="en-US"/>
          </a:p>
        </p:txBody>
      </p:sp>
    </p:spTree>
    <p:extLst>
      <p:ext uri="{BB962C8B-B14F-4D97-AF65-F5344CB8AC3E}">
        <p14:creationId xmlns:p14="http://schemas.microsoft.com/office/powerpoint/2010/main" val="3115860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LIGHT &amp; SPACE</a:t>
            </a:r>
          </a:p>
          <a:p>
            <a:endParaRPr lang="en-US" b="1" dirty="0" smtClean="0"/>
          </a:p>
          <a:p>
            <a:pPr marL="174708" indent="-174708">
              <a:buFont typeface="Arial" panose="020B0604020202020204" pitchFamily="34" charset="0"/>
              <a:buChar char="•"/>
            </a:pPr>
            <a:r>
              <a:rPr lang="en-US" dirty="0" smtClean="0"/>
              <a:t>SoCal</a:t>
            </a:r>
            <a:r>
              <a:rPr lang="en-US" baseline="0" dirty="0" smtClean="0"/>
              <a:t> school dedicated to </a:t>
            </a:r>
            <a:r>
              <a:rPr lang="en-US" b="1" baseline="0" dirty="0" smtClean="0"/>
              <a:t>clarity of perception </a:t>
            </a:r>
          </a:p>
          <a:p>
            <a:pPr marL="174708" indent="-174708">
              <a:buFont typeface="Arial" panose="020B0604020202020204" pitchFamily="34" charset="0"/>
              <a:buChar char="•"/>
            </a:pPr>
            <a:r>
              <a:rPr lang="en-US" baseline="0" dirty="0" smtClean="0"/>
              <a:t>1960s Los Angeles</a:t>
            </a:r>
          </a:p>
          <a:p>
            <a:pPr marL="174708" indent="-174708">
              <a:buFont typeface="Arial" panose="020B0604020202020204" pitchFamily="34" charset="0"/>
              <a:buChar char="•"/>
            </a:pPr>
            <a:r>
              <a:rPr lang="en-US" baseline="0" dirty="0" smtClean="0"/>
              <a:t>Nascent art scene in LA – influenced by </a:t>
            </a:r>
            <a:r>
              <a:rPr lang="en-US" u="sng" baseline="0" dirty="0" smtClean="0"/>
              <a:t>surfing and car culture </a:t>
            </a:r>
            <a:r>
              <a:rPr lang="en-US" baseline="0" dirty="0" smtClean="0"/>
              <a:t>(hot –rod finishes!)</a:t>
            </a:r>
          </a:p>
          <a:p>
            <a:endParaRPr lang="en-US" baseline="0" dirty="0" smtClean="0"/>
          </a:p>
          <a:p>
            <a:pPr marL="2038255" lvl="4" indent="-174708">
              <a:buFont typeface="Wingdings" panose="05000000000000000000" pitchFamily="2" charset="2"/>
              <a:buChar char="Ø"/>
            </a:pPr>
            <a:r>
              <a:rPr lang="en-US" baseline="0" dirty="0" smtClean="0"/>
              <a:t>“This is not conceptual work; it is </a:t>
            </a:r>
            <a:r>
              <a:rPr lang="en-US" i="1" baseline="0" dirty="0" smtClean="0"/>
              <a:t>perceptual</a:t>
            </a:r>
            <a:r>
              <a:rPr lang="en-US" baseline="0" dirty="0" smtClean="0"/>
              <a:t> work.” – James Turrell</a:t>
            </a:r>
          </a:p>
          <a:p>
            <a:pPr marL="174708" indent="-174708">
              <a:buFont typeface="Arial" panose="020B0604020202020204" pitchFamily="34" charset="0"/>
              <a:buChar char="•"/>
            </a:pPr>
            <a:endParaRPr lang="en-US" baseline="0" dirty="0" smtClean="0"/>
          </a:p>
          <a:p>
            <a:pPr marL="174708" indent="-174708">
              <a:buFont typeface="Arial" panose="020B0604020202020204" pitchFamily="34" charset="0"/>
              <a:buChar char="•"/>
            </a:pPr>
            <a:r>
              <a:rPr lang="en-US" baseline="0" dirty="0" smtClean="0"/>
              <a:t>Today we will cover the main tenants of the movement</a:t>
            </a:r>
          </a:p>
          <a:p>
            <a:pPr marL="174708" indent="-174708">
              <a:buFont typeface="Arial" panose="020B0604020202020204" pitchFamily="34" charset="0"/>
              <a:buChar char="•"/>
            </a:pPr>
            <a:r>
              <a:rPr lang="en-US" baseline="0" dirty="0" smtClean="0"/>
              <a:t>Also discuss the artists involved, many of who are in our collection:</a:t>
            </a:r>
          </a:p>
          <a:p>
            <a:pPr marL="640594" lvl="1" indent="-174708">
              <a:buFont typeface="Arial" panose="020B0604020202020204" pitchFamily="34" charset="0"/>
              <a:buChar char="•"/>
            </a:pPr>
            <a:r>
              <a:rPr lang="en-US" baseline="0" dirty="0" smtClean="0"/>
              <a:t>Bruce Nauman</a:t>
            </a:r>
          </a:p>
          <a:p>
            <a:pPr marL="640594" lvl="1" indent="-174708">
              <a:buFont typeface="Arial" panose="020B0604020202020204" pitchFamily="34" charset="0"/>
              <a:buChar char="•"/>
            </a:pPr>
            <a:r>
              <a:rPr lang="en-US" baseline="0" dirty="0" smtClean="0"/>
              <a:t>Ed Ruscha</a:t>
            </a:r>
          </a:p>
          <a:p>
            <a:pPr marL="640594" lvl="1" indent="-174708">
              <a:buFont typeface="Arial" panose="020B0604020202020204" pitchFamily="34" charset="0"/>
              <a:buChar char="•"/>
            </a:pPr>
            <a:r>
              <a:rPr lang="en-US" baseline="0" dirty="0" smtClean="0"/>
              <a:t>Robert Irwin</a:t>
            </a:r>
          </a:p>
          <a:p>
            <a:pPr marL="640594" lvl="1" indent="-174708">
              <a:buFont typeface="Arial" panose="020B0604020202020204" pitchFamily="34" charset="0"/>
              <a:buChar char="•"/>
            </a:pPr>
            <a:r>
              <a:rPr lang="en-US" baseline="0" dirty="0" smtClean="0"/>
              <a:t>Larry Bell</a:t>
            </a:r>
          </a:p>
          <a:p>
            <a:pPr marL="640594" lvl="1" indent="-174708">
              <a:buFont typeface="Arial" panose="020B0604020202020204" pitchFamily="34" charset="0"/>
              <a:buChar char="•"/>
            </a:pPr>
            <a:r>
              <a:rPr lang="en-US" baseline="0" dirty="0" smtClean="0"/>
              <a:t>Craig Kauffman</a:t>
            </a:r>
          </a:p>
          <a:p>
            <a:pPr marL="465887" lvl="1"/>
            <a:endParaRPr lang="en-US" baseline="0" dirty="0" smtClean="0"/>
          </a:p>
          <a:p>
            <a:pPr marL="640594" lvl="1" indent="-174708">
              <a:buFont typeface="Arial" panose="020B0604020202020204" pitchFamily="34" charset="0"/>
              <a:buChar char="•"/>
            </a:pPr>
            <a:r>
              <a:rPr lang="en-US" baseline="0" dirty="0" smtClean="0"/>
              <a:t>And we will look at contemporary artists deeply indebted to this perceptual revolution in the visual arts…</a:t>
            </a:r>
          </a:p>
          <a:p>
            <a:pPr defTabSz="931774">
              <a:defRPr/>
            </a:pPr>
            <a:endParaRPr lang="en-US" i="0" baseline="0" dirty="0" smtClean="0"/>
          </a:p>
          <a:p>
            <a:pPr marL="640594" lvl="1" indent="-174708">
              <a:buFont typeface="Arial" panose="020B0604020202020204" pitchFamily="34" charset="0"/>
              <a:buChar char="•"/>
            </a:pPr>
            <a:r>
              <a:rPr lang="en-US" i="0" baseline="0" dirty="0" smtClean="0"/>
              <a:t>LIGHT is their primary interest</a:t>
            </a:r>
          </a:p>
          <a:p>
            <a:pPr marL="1106481" lvl="2" indent="-174708">
              <a:buFont typeface="Arial" panose="020B0604020202020204" pitchFamily="34" charset="0"/>
              <a:buChar char="•"/>
            </a:pPr>
            <a:r>
              <a:rPr lang="en-US" b="1" i="0" baseline="0" dirty="0" smtClean="0"/>
              <a:t>Directing</a:t>
            </a:r>
            <a:r>
              <a:rPr lang="en-US" i="0" baseline="0" dirty="0" smtClean="0"/>
              <a:t> the natural flow of light</a:t>
            </a:r>
          </a:p>
          <a:p>
            <a:pPr marL="1106481" lvl="2" indent="-174708">
              <a:buFont typeface="Arial" panose="020B0604020202020204" pitchFamily="34" charset="0"/>
              <a:buChar char="•"/>
            </a:pPr>
            <a:r>
              <a:rPr lang="en-US" b="1" i="0" baseline="0" dirty="0" smtClean="0"/>
              <a:t>Embedding</a:t>
            </a:r>
            <a:r>
              <a:rPr lang="en-US" i="0" baseline="0" dirty="0" smtClean="0"/>
              <a:t> artificial light within objects or architecture</a:t>
            </a:r>
          </a:p>
          <a:p>
            <a:pPr marL="1106481" lvl="2" indent="-174708">
              <a:buFont typeface="Arial" panose="020B0604020202020204" pitchFamily="34" charset="0"/>
              <a:buChar char="•"/>
            </a:pPr>
            <a:r>
              <a:rPr lang="en-US" b="1" i="0" baseline="0" dirty="0" smtClean="0"/>
              <a:t>Playing</a:t>
            </a:r>
            <a:r>
              <a:rPr lang="en-US" i="0" baseline="0" dirty="0" smtClean="0"/>
              <a:t> with light through the use of </a:t>
            </a:r>
            <a:r>
              <a:rPr lang="en-US" i="0" u="sng" baseline="0" dirty="0" smtClean="0"/>
              <a:t>transparent, translucent, or reflective materials</a:t>
            </a:r>
          </a:p>
          <a:p>
            <a:pPr marL="1106481" lvl="2" indent="-174708">
              <a:buFont typeface="Arial" panose="020B0604020202020204" pitchFamily="34" charset="0"/>
              <a:buChar char="•"/>
            </a:pPr>
            <a:endParaRPr lang="en-US" i="0" baseline="0" dirty="0" smtClean="0"/>
          </a:p>
          <a:p>
            <a:pPr marL="1106481" lvl="2" indent="-174708">
              <a:buFont typeface="Arial" panose="020B0604020202020204" pitchFamily="34" charset="0"/>
              <a:buChar char="•"/>
            </a:pPr>
            <a:r>
              <a:rPr lang="en-US" i="0" baseline="0" dirty="0" smtClean="0"/>
              <a:t>Again, these artists influenced by </a:t>
            </a:r>
            <a:r>
              <a:rPr lang="en-US" i="0" u="sng" baseline="0" dirty="0" smtClean="0"/>
              <a:t>California car culture</a:t>
            </a:r>
            <a:r>
              <a:rPr lang="en-US" i="0" u="none" baseline="0" dirty="0" smtClean="0"/>
              <a:t> (shiny, perfect finishes) </a:t>
            </a:r>
            <a:r>
              <a:rPr lang="en-US" i="0" baseline="0" dirty="0" smtClean="0"/>
              <a:t>and the </a:t>
            </a:r>
            <a:r>
              <a:rPr lang="en-US" i="0" u="sng" baseline="0" dirty="0" smtClean="0"/>
              <a:t>aerospace industry</a:t>
            </a:r>
            <a:r>
              <a:rPr lang="en-US" i="0" u="none" baseline="0" dirty="0" smtClean="0"/>
              <a:t> (use of resins and various other plastics)</a:t>
            </a:r>
          </a:p>
          <a:p>
            <a:endParaRPr lang="en-US" baseline="0" dirty="0" smtClean="0"/>
          </a:p>
          <a:p>
            <a:endParaRPr lang="en-US" i="0" baseline="0" dirty="0" smtClean="0"/>
          </a:p>
          <a:p>
            <a:pPr marL="931774" lvl="2"/>
            <a:endParaRPr lang="en-US" i="0" baseline="0" dirty="0" smtClean="0"/>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28</a:t>
            </a:fld>
            <a:endParaRPr lang="en-US"/>
          </a:p>
        </p:txBody>
      </p:sp>
    </p:spTree>
    <p:extLst>
      <p:ext uri="{BB962C8B-B14F-4D97-AF65-F5344CB8AC3E}">
        <p14:creationId xmlns:p14="http://schemas.microsoft.com/office/powerpoint/2010/main" val="30197860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1971 - UCLA University Art Gallery titled </a:t>
            </a:r>
            <a:r>
              <a:rPr lang="en-US" i="1" dirty="0"/>
              <a:t>Transparency, Reflection, Light, Space</a:t>
            </a:r>
          </a:p>
          <a:p>
            <a:pPr marL="174708" indent="-174708">
              <a:buFont typeface="Arial" panose="020B0604020202020204" pitchFamily="34" charset="0"/>
              <a:buChar char="•"/>
            </a:pPr>
            <a:r>
              <a:rPr lang="en-US" u="sng" dirty="0"/>
              <a:t>Introduces the movement…</a:t>
            </a:r>
          </a:p>
          <a:p>
            <a:endParaRPr lang="en-US" dirty="0"/>
          </a:p>
          <a:p>
            <a:pPr marL="174708" indent="-174708">
              <a:buFont typeface="Arial" panose="020B0604020202020204" pitchFamily="34" charset="0"/>
              <a:buChar char="•"/>
            </a:pPr>
            <a:r>
              <a:rPr lang="en-US" dirty="0"/>
              <a:t>Exhibition included work by Alexander, Bell, Irwin, and Kauffman</a:t>
            </a:r>
          </a:p>
          <a:p>
            <a:pPr marL="174708" indent="-174708">
              <a:buFont typeface="Arial" panose="020B0604020202020204" pitchFamily="34" charset="0"/>
              <a:buChar char="•"/>
            </a:pPr>
            <a:endParaRPr lang="en-US" dirty="0"/>
          </a:p>
          <a:p>
            <a:pPr marL="640594" lvl="1" indent="-174708">
              <a:buFont typeface="Arial" panose="020B0604020202020204" pitchFamily="34" charset="0"/>
              <a:buChar char="•"/>
            </a:pPr>
            <a:r>
              <a:rPr lang="en-US" dirty="0"/>
              <a:t>As we have seen….</a:t>
            </a:r>
          </a:p>
          <a:p>
            <a:pPr marL="640594" lvl="1" indent="-174708">
              <a:buFont typeface="Arial" panose="020B0604020202020204" pitchFamily="34" charset="0"/>
              <a:buChar char="•"/>
            </a:pPr>
            <a:r>
              <a:rPr lang="en-US" dirty="0"/>
              <a:t>1960s - </a:t>
            </a:r>
            <a:r>
              <a:rPr lang="en-US" b="1" dirty="0"/>
              <a:t>Minimalism gained momentum </a:t>
            </a:r>
            <a:r>
              <a:rPr lang="en-US" dirty="0"/>
              <a:t>in NY</a:t>
            </a:r>
          </a:p>
          <a:p>
            <a:pPr marL="640594" lvl="1" indent="-174708">
              <a:buFont typeface="Arial" panose="020B0604020202020204" pitchFamily="34" charset="0"/>
              <a:buChar char="•"/>
            </a:pPr>
            <a:r>
              <a:rPr lang="en-US" dirty="0"/>
              <a:t>SoCal artists began to adopt qualities of minimalism</a:t>
            </a:r>
          </a:p>
          <a:p>
            <a:pPr marL="640594" lvl="1" indent="-174708">
              <a:buFont typeface="Arial" panose="020B0604020202020204" pitchFamily="34" charset="0"/>
              <a:buChar char="•"/>
            </a:pPr>
            <a:r>
              <a:rPr lang="en-US" dirty="0"/>
              <a:t>They added a uniquely </a:t>
            </a:r>
            <a:r>
              <a:rPr lang="en-US" b="1" dirty="0"/>
              <a:t>Californian spin </a:t>
            </a:r>
            <a:endParaRPr lang="en-US" dirty="0"/>
          </a:p>
          <a:p>
            <a:pPr marL="465887" lvl="1"/>
            <a:endParaRPr lang="en-US" dirty="0"/>
          </a:p>
          <a:p>
            <a:pPr marL="640594" lvl="1" indent="-174708">
              <a:buFont typeface="Arial" panose="020B0604020202020204" pitchFamily="34" charset="0"/>
              <a:buChar char="•"/>
            </a:pPr>
            <a:r>
              <a:rPr lang="en-US" i="1" dirty="0"/>
              <a:t>Ephemeral</a:t>
            </a:r>
            <a:r>
              <a:rPr lang="en-US" dirty="0"/>
              <a:t> — the work no longer becomes about the object itself, but rather </a:t>
            </a:r>
            <a:r>
              <a:rPr lang="en-US" b="1" dirty="0"/>
              <a:t>about perception</a:t>
            </a:r>
            <a:r>
              <a:rPr lang="en-US" dirty="0"/>
              <a:t>. </a:t>
            </a:r>
          </a:p>
          <a:p>
            <a:pPr marL="640594" lvl="1" indent="-174708">
              <a:buFont typeface="Arial" panose="020B0604020202020204" pitchFamily="34" charset="0"/>
              <a:buChar char="•"/>
            </a:pPr>
            <a:r>
              <a:rPr lang="en-US" dirty="0"/>
              <a:t>Works are activated by </a:t>
            </a:r>
            <a:r>
              <a:rPr lang="en-US" u="sng" dirty="0"/>
              <a:t>the viewer’s perceptual gaze</a:t>
            </a:r>
            <a:r>
              <a:rPr lang="en-US" dirty="0"/>
              <a:t>. </a:t>
            </a:r>
          </a:p>
          <a:p>
            <a:pPr marL="640594" lvl="1" indent="-174708">
              <a:buFont typeface="Arial" panose="020B0604020202020204" pitchFamily="34" charset="0"/>
              <a:buChar char="•"/>
            </a:pPr>
            <a:r>
              <a:rPr lang="en-US" dirty="0"/>
              <a:t>These works were also very conscious of their surroundings - often constructed for a </a:t>
            </a:r>
            <a:r>
              <a:rPr lang="en-US" u="sng" dirty="0"/>
              <a:t>site-specific installation</a:t>
            </a:r>
            <a:r>
              <a:rPr lang="en-US" dirty="0"/>
              <a:t>.</a:t>
            </a:r>
            <a:endParaRPr lang="en-US" dirty="0" smtClean="0"/>
          </a:p>
          <a:p>
            <a:pPr marL="174708" indent="-174708">
              <a:buFont typeface="Arial" panose="020B0604020202020204" pitchFamily="34" charset="0"/>
              <a:buChar char="•"/>
            </a:pPr>
            <a:endParaRPr lang="en-US" dirty="0"/>
          </a:p>
          <a:p>
            <a:endParaRPr lang="en-US" dirty="0"/>
          </a:p>
          <a:p>
            <a:r>
              <a:rPr lang="en-US" b="1" dirty="0" smtClean="0"/>
              <a:t>KEY</a:t>
            </a:r>
            <a:r>
              <a:rPr lang="en-US" b="1" baseline="0" dirty="0" smtClean="0"/>
              <a:t> ATTRIBUTES </a:t>
            </a:r>
            <a:r>
              <a:rPr lang="en-US" baseline="0" dirty="0" smtClean="0"/>
              <a:t>of this work:</a:t>
            </a:r>
          </a:p>
          <a:p>
            <a:pPr marL="174708" indent="-174708">
              <a:buFont typeface="Arial" panose="020B0604020202020204" pitchFamily="34" charset="0"/>
              <a:buChar char="•"/>
            </a:pPr>
            <a:r>
              <a:rPr lang="en-US" u="sng" baseline="0" dirty="0" smtClean="0"/>
              <a:t>Immaterial, but not always</a:t>
            </a:r>
          </a:p>
          <a:p>
            <a:pPr marL="174708" indent="-174708">
              <a:buFont typeface="Arial" panose="020B0604020202020204" pitchFamily="34" charset="0"/>
              <a:buChar char="•"/>
            </a:pPr>
            <a:r>
              <a:rPr lang="en-US" baseline="0" dirty="0" smtClean="0"/>
              <a:t>When materials are used, they </a:t>
            </a:r>
            <a:r>
              <a:rPr lang="en-US" u="sng" baseline="0" dirty="0" smtClean="0"/>
              <a:t>highlight the elusive and transitory </a:t>
            </a:r>
          </a:p>
          <a:p>
            <a:pPr marL="174708" indent="-174708">
              <a:buFont typeface="Arial" panose="020B0604020202020204" pitchFamily="34" charset="0"/>
              <a:buChar char="•"/>
            </a:pPr>
            <a:endParaRPr lang="en-US" dirty="0"/>
          </a:p>
          <a:p>
            <a:endParaRPr lang="en-US" dirty="0"/>
          </a:p>
          <a:p>
            <a:pPr marL="465887" lvl="1"/>
            <a:endParaRPr lang="en-US" dirty="0"/>
          </a:p>
          <a:p>
            <a:pPr marL="640594" lvl="1"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29</a:t>
            </a:fld>
            <a:endParaRPr lang="en-US"/>
          </a:p>
        </p:txBody>
      </p:sp>
    </p:spTree>
    <p:extLst>
      <p:ext uri="{BB962C8B-B14F-4D97-AF65-F5344CB8AC3E}">
        <p14:creationId xmlns:p14="http://schemas.microsoft.com/office/powerpoint/2010/main" val="458694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baseline="0" dirty="0" smtClean="0"/>
              <a:t>Handmade</a:t>
            </a:r>
          </a:p>
          <a:p>
            <a:pPr marL="174708" indent="-174708">
              <a:buFont typeface="Arial"/>
              <a:buChar char="•"/>
            </a:pPr>
            <a:r>
              <a:rPr lang="en-US" baseline="0" dirty="0" smtClean="0"/>
              <a:t>Large-scale</a:t>
            </a:r>
          </a:p>
          <a:p>
            <a:pPr marL="174708" indent="-174708">
              <a:buFont typeface="Arial"/>
              <a:buChar char="•"/>
            </a:pPr>
            <a:r>
              <a:rPr lang="en-US" baseline="0" dirty="0" smtClean="0"/>
              <a:t>These are objects </a:t>
            </a:r>
          </a:p>
          <a:p>
            <a:pPr marL="640594" lvl="1" indent="-174708">
              <a:buFont typeface="Arial"/>
              <a:buChar char="•"/>
            </a:pPr>
            <a:r>
              <a:rPr lang="en-US" baseline="0" dirty="0" smtClean="0"/>
              <a:t>Thick stretcher bars reinforce this</a:t>
            </a:r>
          </a:p>
          <a:p>
            <a:pPr marL="640594" lvl="1" indent="-174708">
              <a:buFont typeface="Arial"/>
              <a:buChar char="•"/>
            </a:pPr>
            <a:r>
              <a:rPr lang="en-US" baseline="0" dirty="0" smtClean="0"/>
              <a:t>They project off the wall (2-3”?)</a:t>
            </a:r>
          </a:p>
          <a:p>
            <a:pPr marL="174708" indent="-174708">
              <a:buFont typeface="Arial"/>
              <a:buChar char="•"/>
            </a:pPr>
            <a:r>
              <a:rPr lang="en-US" baseline="0" dirty="0" smtClean="0"/>
              <a:t>Implicates our bodies, as viewers</a:t>
            </a:r>
          </a:p>
          <a:p>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3</a:t>
            </a:fld>
            <a:endParaRPr lang="en-US"/>
          </a:p>
        </p:txBody>
      </p:sp>
    </p:spTree>
    <p:extLst>
      <p:ext uri="{BB962C8B-B14F-4D97-AF65-F5344CB8AC3E}">
        <p14:creationId xmlns:p14="http://schemas.microsoft.com/office/powerpoint/2010/main" val="2698954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Minimalism vs. Light &amp; Space</a:t>
            </a:r>
            <a:endParaRPr lang="en-US" b="1" i="0" baseline="0" dirty="0" smtClean="0"/>
          </a:p>
          <a:p>
            <a:endParaRPr lang="en-US" i="0" baseline="0" dirty="0" smtClean="0"/>
          </a:p>
          <a:p>
            <a:pPr marL="174708" indent="-174708">
              <a:buFont typeface="Arial" panose="020B0604020202020204" pitchFamily="34" charset="0"/>
              <a:buChar char="•"/>
            </a:pPr>
            <a:r>
              <a:rPr lang="en-US" baseline="0" dirty="0" smtClean="0"/>
              <a:t>Sometimes referred to as “West Coast minimalism” </a:t>
            </a:r>
          </a:p>
          <a:p>
            <a:pPr marL="174708" indent="-174708">
              <a:buFont typeface="Arial" panose="020B0604020202020204" pitchFamily="34" charset="0"/>
              <a:buChar char="•"/>
            </a:pPr>
            <a:r>
              <a:rPr lang="en-US" baseline="0" dirty="0" smtClean="0"/>
              <a:t>Also known as “L.A. minimalism,” “The Cool School,” and “Finish Fetish”</a:t>
            </a:r>
          </a:p>
          <a:p>
            <a:pPr marL="640594" lvl="1" indent="-174708">
              <a:buFont typeface="Arial" panose="020B0604020202020204" pitchFamily="34" charset="0"/>
              <a:buChar char="•"/>
            </a:pPr>
            <a:r>
              <a:rPr lang="en-US" baseline="0" dirty="0" smtClean="0"/>
              <a:t>This is not quite accurate</a:t>
            </a:r>
          </a:p>
          <a:p>
            <a:pPr marL="640594" lvl="1" indent="-174708">
              <a:buFont typeface="Arial" panose="020B0604020202020204" pitchFamily="34" charset="0"/>
              <a:buChar char="•"/>
            </a:pPr>
            <a:r>
              <a:rPr lang="en-US" baseline="0" dirty="0" smtClean="0"/>
              <a:t>Same time period</a:t>
            </a:r>
          </a:p>
          <a:p>
            <a:pPr marL="640594" lvl="1" indent="-174708">
              <a:buFont typeface="Arial" panose="020B0604020202020204" pitchFamily="34" charset="0"/>
              <a:buChar char="•"/>
            </a:pPr>
            <a:r>
              <a:rPr lang="en-US" baseline="0" dirty="0" smtClean="0"/>
              <a:t>But…minimalism concerned with physicality of the piece – MATERIALITY!!</a:t>
            </a:r>
          </a:p>
          <a:p>
            <a:pPr marL="640594" lvl="1" indent="-174708">
              <a:buFont typeface="Arial" panose="020B0604020202020204" pitchFamily="34" charset="0"/>
              <a:buChar char="•"/>
            </a:pPr>
            <a:endParaRPr lang="en-US" baseline="0" dirty="0" smtClean="0"/>
          </a:p>
          <a:p>
            <a:pPr marL="640594" lvl="1" indent="-174708">
              <a:buFont typeface="Arial" panose="020B0604020202020204" pitchFamily="34" charset="0"/>
              <a:buChar char="•"/>
            </a:pPr>
            <a:r>
              <a:rPr lang="en-US" u="sng" baseline="0" dirty="0" smtClean="0"/>
              <a:t>Similarities with minimalism</a:t>
            </a:r>
            <a:r>
              <a:rPr lang="en-US" baseline="0" dirty="0" smtClean="0"/>
              <a:t>:</a:t>
            </a:r>
          </a:p>
          <a:p>
            <a:pPr marL="1106481" lvl="2" indent="-174708">
              <a:buFont typeface="Arial" panose="020B0604020202020204" pitchFamily="34" charset="0"/>
              <a:buChar char="•"/>
            </a:pPr>
            <a:r>
              <a:rPr lang="en-US" baseline="0" dirty="0" smtClean="0"/>
              <a:t>Same time period</a:t>
            </a:r>
          </a:p>
          <a:p>
            <a:pPr marL="1106481" lvl="2" indent="-174708">
              <a:buFont typeface="Arial" panose="020B0604020202020204" pitchFamily="34" charset="0"/>
              <a:buChar char="•"/>
            </a:pPr>
            <a:r>
              <a:rPr lang="en-US" baseline="0" dirty="0" smtClean="0"/>
              <a:t>Unelaborated geometric forms</a:t>
            </a:r>
          </a:p>
          <a:p>
            <a:pPr marL="1106481" lvl="2" indent="-174708">
              <a:buFont typeface="Arial" panose="020B0604020202020204" pitchFamily="34" charset="0"/>
              <a:buChar char="•"/>
            </a:pPr>
            <a:r>
              <a:rPr lang="en-US" baseline="0" dirty="0" smtClean="0"/>
              <a:t>Non-referential (literalness)</a:t>
            </a:r>
          </a:p>
          <a:p>
            <a:pPr marL="1106481" lvl="2" indent="-174708">
              <a:buFont typeface="Arial" panose="020B0604020202020204" pitchFamily="34" charset="0"/>
              <a:buChar char="•"/>
            </a:pPr>
            <a:r>
              <a:rPr lang="en-US" baseline="0" dirty="0" smtClean="0"/>
              <a:t>Factory fabrication</a:t>
            </a:r>
          </a:p>
          <a:p>
            <a:pPr marL="1106481" lvl="2" indent="-174708">
              <a:buFont typeface="Arial" panose="020B0604020202020204" pitchFamily="34" charset="0"/>
              <a:buChar char="•"/>
            </a:pPr>
            <a:r>
              <a:rPr lang="en-US" baseline="0" dirty="0" smtClean="0"/>
              <a:t>Emphasis on a direct experience with the piece</a:t>
            </a:r>
          </a:p>
          <a:p>
            <a:pPr marL="640594" lvl="1" indent="-174708">
              <a:buFont typeface="Arial" panose="020B0604020202020204" pitchFamily="34" charset="0"/>
              <a:buChar char="•"/>
            </a:pPr>
            <a:endParaRPr lang="en-US" baseline="0" dirty="0" smtClean="0"/>
          </a:p>
          <a:p>
            <a:pPr marL="640594" lvl="1" indent="-174708">
              <a:buFont typeface="Arial" panose="020B0604020202020204" pitchFamily="34" charset="0"/>
              <a:buChar char="•"/>
            </a:pPr>
            <a:r>
              <a:rPr lang="en-US" u="sng" baseline="0" dirty="0" smtClean="0"/>
              <a:t>Differences from minimalism</a:t>
            </a:r>
            <a:r>
              <a:rPr lang="en-US" baseline="0" dirty="0" smtClean="0"/>
              <a:t>:</a:t>
            </a:r>
          </a:p>
          <a:p>
            <a:pPr marL="1106481" lvl="2" indent="-174708">
              <a:buFont typeface="Arial" panose="020B0604020202020204" pitchFamily="34" charset="0"/>
              <a:buChar char="•"/>
            </a:pPr>
            <a:r>
              <a:rPr lang="en-US" baseline="0" dirty="0" smtClean="0"/>
              <a:t>Dematerialized the physicality of minimalism</a:t>
            </a:r>
          </a:p>
          <a:p>
            <a:pPr marL="1106481" lvl="2" indent="-174708">
              <a:buFont typeface="Arial" panose="020B0604020202020204" pitchFamily="34" charset="0"/>
              <a:buChar char="•"/>
            </a:pPr>
            <a:r>
              <a:rPr lang="en-US" baseline="0" dirty="0" smtClean="0"/>
              <a:t>Emphasizes </a:t>
            </a:r>
            <a:r>
              <a:rPr lang="en-US" i="1" baseline="0" dirty="0" smtClean="0"/>
              <a:t>perception</a:t>
            </a:r>
            <a:r>
              <a:rPr lang="en-US" baseline="0" dirty="0" smtClean="0"/>
              <a:t> over the </a:t>
            </a:r>
            <a:r>
              <a:rPr lang="en-US" i="1" baseline="0" dirty="0" smtClean="0"/>
              <a:t>objecthood</a:t>
            </a:r>
            <a:r>
              <a:rPr lang="en-US" baseline="0" dirty="0" smtClean="0"/>
              <a:t> of the object</a:t>
            </a:r>
          </a:p>
          <a:p>
            <a:pPr marL="1106481" lvl="2" indent="-174708">
              <a:buFont typeface="Arial" panose="020B0604020202020204" pitchFamily="34" charset="0"/>
              <a:buChar char="•"/>
            </a:pPr>
            <a:r>
              <a:rPr lang="en-US" baseline="0" dirty="0" smtClean="0"/>
              <a:t>Work seen from ALL sides, not just the three sides of minimalism (or any 3-dimentional work to that point)</a:t>
            </a:r>
          </a:p>
          <a:p>
            <a:pPr marL="931774" lvl="2"/>
            <a:endParaRPr lang="en-US" baseline="0" dirty="0" smtClean="0"/>
          </a:p>
          <a:p>
            <a:pPr marL="931774" lvl="2"/>
            <a:endParaRPr lang="en-US" baseline="0" dirty="0" smtClean="0"/>
          </a:p>
          <a:p>
            <a:pPr marL="1106481" lvl="2" indent="-174708">
              <a:buFont typeface="Wingdings" panose="05000000000000000000" pitchFamily="2" charset="2"/>
              <a:buChar char="ü"/>
            </a:pPr>
            <a:r>
              <a:rPr lang="en-US" baseline="0" dirty="0" smtClean="0"/>
              <a:t>Light and Space works are very sensitive to their environment. </a:t>
            </a:r>
          </a:p>
          <a:p>
            <a:pPr marL="1106481" lvl="2" indent="-174708">
              <a:buFont typeface="Wingdings" panose="05000000000000000000" pitchFamily="2" charset="2"/>
              <a:buChar char="ü"/>
            </a:pPr>
            <a:r>
              <a:rPr lang="en-US" baseline="0" dirty="0" smtClean="0"/>
              <a:t>They reflect and define space, rather than displace it. </a:t>
            </a:r>
          </a:p>
          <a:p>
            <a:pPr marL="1106481" lvl="2" indent="-174708">
              <a:buFont typeface="Arial" panose="020B0604020202020204" pitchFamily="34" charset="0"/>
              <a:buChar char="•"/>
            </a:pPr>
            <a:endParaRPr lang="en-US" baseline="0" dirty="0" smtClean="0"/>
          </a:p>
          <a:p>
            <a:pPr marL="640594" lvl="1" indent="-174708">
              <a:buFont typeface="Arial" panose="020B0604020202020204" pitchFamily="34" charset="0"/>
              <a:buChar char="•"/>
            </a:pPr>
            <a:endParaRPr lang="en-US" baseline="0" dirty="0" smtClean="0"/>
          </a:p>
          <a:p>
            <a:pPr marL="465887" lvl="1"/>
            <a:endParaRPr lang="en-US" baseline="0" dirty="0" smtClean="0"/>
          </a:p>
          <a:p>
            <a:pPr marL="640594" lvl="1" indent="-174708">
              <a:buFont typeface="Arial" panose="020B0604020202020204" pitchFamily="34" charset="0"/>
              <a:buChar char="•"/>
            </a:pPr>
            <a:endParaRPr lang="en-US" baseline="0" dirty="0" smtClean="0"/>
          </a:p>
          <a:p>
            <a:pPr marL="640594" lvl="1" indent="-174708">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30</a:t>
            </a:fld>
            <a:endParaRPr lang="en-US"/>
          </a:p>
        </p:txBody>
      </p:sp>
    </p:spTree>
    <p:extLst>
      <p:ext uri="{BB962C8B-B14F-4D97-AF65-F5344CB8AC3E}">
        <p14:creationId xmlns:p14="http://schemas.microsoft.com/office/powerpoint/2010/main" val="3931371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Ferus Gallery (</a:t>
            </a:r>
            <a:r>
              <a:rPr lang="en-US" b="1" dirty="0"/>
              <a:t>1957-1966)</a:t>
            </a:r>
          </a:p>
          <a:p>
            <a:endParaRPr lang="en-US" dirty="0" smtClean="0"/>
          </a:p>
          <a:p>
            <a:pPr marL="174708" indent="-174708">
              <a:buFont typeface="Arial" panose="020B0604020202020204" pitchFamily="34" charset="0"/>
              <a:buChar char="•"/>
            </a:pPr>
            <a:r>
              <a:rPr lang="en-US" dirty="0"/>
              <a:t>1957: Founded by artist Edward Kienholz and curator Walter Hopps</a:t>
            </a:r>
          </a:p>
          <a:p>
            <a:pPr marL="174708" indent="-174708">
              <a:buFont typeface="Arial" panose="020B0604020202020204" pitchFamily="34" charset="0"/>
              <a:buChar char="•"/>
            </a:pPr>
            <a:r>
              <a:rPr lang="en-US" dirty="0"/>
              <a:t>Small storefront space</a:t>
            </a:r>
          </a:p>
          <a:p>
            <a:endParaRPr lang="en-US" dirty="0"/>
          </a:p>
          <a:p>
            <a:pPr marL="174708" indent="-174708">
              <a:buFont typeface="Arial" panose="020B0604020202020204" pitchFamily="34" charset="0"/>
              <a:buChar char="•"/>
            </a:pPr>
            <a:r>
              <a:rPr lang="en-US" dirty="0"/>
              <a:t>In the 60s --- </a:t>
            </a:r>
            <a:r>
              <a:rPr lang="en-US" b="1" dirty="0"/>
              <a:t>“plastics geek” club </a:t>
            </a:r>
            <a:r>
              <a:rPr lang="en-US" dirty="0"/>
              <a:t>of mostly men, with a </a:t>
            </a:r>
            <a:r>
              <a:rPr lang="en-US" u="sng" dirty="0"/>
              <a:t>few very notable exceptions</a:t>
            </a:r>
          </a:p>
          <a:p>
            <a:pPr marL="640594" lvl="1" indent="-174708">
              <a:buFont typeface="Arial" panose="020B0604020202020204" pitchFamily="34" charset="0"/>
              <a:buChar char="•"/>
            </a:pPr>
            <a:r>
              <a:rPr lang="en-US" dirty="0"/>
              <a:t>Helen Pashgian and Mary Corse</a:t>
            </a:r>
          </a:p>
          <a:p>
            <a:pPr marL="465887" lvl="1"/>
            <a:endParaRPr lang="en-US" dirty="0"/>
          </a:p>
          <a:p>
            <a:pPr marL="174708" indent="-174708">
              <a:buFont typeface="Arial" panose="020B0604020202020204" pitchFamily="34" charset="0"/>
              <a:buChar char="•"/>
            </a:pPr>
            <a:r>
              <a:rPr lang="en-US" dirty="0"/>
              <a:t>Nurtured Los Angeles’s first significant post-war artists </a:t>
            </a:r>
          </a:p>
          <a:p>
            <a:pPr marL="174708" indent="-174708">
              <a:buFont typeface="Arial" panose="020B0604020202020204" pitchFamily="34" charset="0"/>
              <a:buChar char="•"/>
            </a:pPr>
            <a:r>
              <a:rPr lang="en-US" dirty="0"/>
              <a:t>Hosted debut exhibitions for Ruscha, Ed Kienholz, Ed Ruscha, Craig Kauffman, Wallace Berman, Ed Moses and Robert Irwin, among many others</a:t>
            </a:r>
          </a:p>
        </p:txBody>
      </p:sp>
      <p:sp>
        <p:nvSpPr>
          <p:cNvPr id="4" name="Slide Number Placeholder 3"/>
          <p:cNvSpPr>
            <a:spLocks noGrp="1"/>
          </p:cNvSpPr>
          <p:nvPr>
            <p:ph type="sldNum" sz="quarter" idx="10"/>
          </p:nvPr>
        </p:nvSpPr>
        <p:spPr/>
        <p:txBody>
          <a:bodyPr/>
          <a:lstStyle/>
          <a:p>
            <a:fld id="{9789667A-9EB3-4871-8A61-B4FA06DEF7EA}" type="slidenum">
              <a:rPr lang="en-US" smtClean="0"/>
              <a:t>31</a:t>
            </a:fld>
            <a:endParaRPr lang="en-US"/>
          </a:p>
        </p:txBody>
      </p:sp>
    </p:spTree>
    <p:extLst>
      <p:ext uri="{BB962C8B-B14F-4D97-AF65-F5344CB8AC3E}">
        <p14:creationId xmlns:p14="http://schemas.microsoft.com/office/powerpoint/2010/main" val="10357449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Also played a role in solidifying the careers of </a:t>
            </a:r>
            <a:r>
              <a:rPr lang="en-US" u="sng" dirty="0"/>
              <a:t>many NY artists</a:t>
            </a:r>
            <a:r>
              <a:rPr lang="en-US" dirty="0"/>
              <a:t>: Lichtenstein, Warhol, Judd, Stella, Rauschenberg and Johns</a:t>
            </a:r>
          </a:p>
          <a:p>
            <a:pPr marL="640594" lvl="1" indent="-174708">
              <a:buFont typeface="Arial" panose="020B0604020202020204" pitchFamily="34" charset="0"/>
              <a:buChar char="•"/>
            </a:pPr>
            <a:r>
              <a:rPr lang="en-US" dirty="0"/>
              <a:t>Under the directorship of Irving Blum (1958-1967)</a:t>
            </a:r>
          </a:p>
          <a:p>
            <a:pPr marL="640594" lvl="1" indent="-174708">
              <a:buFont typeface="Arial" panose="020B0604020202020204" pitchFamily="34" charset="0"/>
              <a:buChar char="•"/>
            </a:pPr>
            <a:r>
              <a:rPr lang="en-US" dirty="0"/>
              <a:t>In 1962, </a:t>
            </a:r>
            <a:r>
              <a:rPr lang="en-US" i="1" dirty="0"/>
              <a:t>Andy Warhol: Campbell's Soup Cans</a:t>
            </a:r>
            <a:r>
              <a:rPr lang="en-US" dirty="0"/>
              <a:t> was Warhol’s first solo exhibition and the first exhibition of the soup cans. Five of the canvases sold for $100 each, but Blum bought them back to keep the set intact.</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Showed </a:t>
            </a:r>
            <a:r>
              <a:rPr lang="en-US" u="sng" dirty="0"/>
              <a:t>assemblage art, abstract expressionism, Light and Space, and Pop art</a:t>
            </a:r>
          </a:p>
          <a:p>
            <a:pPr marL="640594" lvl="1" indent="-174708">
              <a:buFont typeface="Arial" panose="020B0604020202020204" pitchFamily="34" charset="0"/>
              <a:buChar char="•"/>
            </a:pPr>
            <a:r>
              <a:rPr lang="en-US" dirty="0"/>
              <a:t>Finish Fetish—a style that emphasized gleaming surfaces—and Light and Space—art about perception—were Ferus-bred styles that allowed L.A. to distinguish itself from the rest of the art world.</a:t>
            </a:r>
          </a:p>
          <a:p>
            <a:pPr marL="174708" indent="-174708">
              <a:buFont typeface="Arial" panose="020B0604020202020204" pitchFamily="34" charset="0"/>
              <a:buChar char="•"/>
            </a:pPr>
            <a:endParaRPr lang="en-US" dirty="0" smtClean="0"/>
          </a:p>
          <a:p>
            <a:endParaRPr lang="en-US" dirty="0" smtClean="0"/>
          </a:p>
          <a:p>
            <a:r>
              <a:rPr lang="en-US" b="1" dirty="0" smtClean="0"/>
              <a:t>Background…history of LA art scene</a:t>
            </a:r>
          </a:p>
          <a:p>
            <a:pPr marL="174708" indent="-174708">
              <a:buFont typeface="Arial"/>
              <a:buChar char="•"/>
            </a:pPr>
            <a:r>
              <a:rPr lang="en-US" dirty="0" smtClean="0"/>
              <a:t>LA a growing metropolis</a:t>
            </a:r>
          </a:p>
          <a:p>
            <a:pPr marL="174708" indent="-174708">
              <a:buFont typeface="Arial"/>
              <a:buChar char="•"/>
            </a:pPr>
            <a:r>
              <a:rPr lang="en-US" dirty="0" smtClean="0"/>
              <a:t>Can</a:t>
            </a:r>
            <a:r>
              <a:rPr lang="en-US" baseline="0" dirty="0" smtClean="0"/>
              <a:t> afford to support a growing art scene</a:t>
            </a:r>
            <a:endParaRPr lang="en-US" dirty="0" smtClean="0"/>
          </a:p>
          <a:p>
            <a:endParaRPr lang="en-US" dirty="0" smtClean="0"/>
          </a:p>
          <a:p>
            <a:r>
              <a:rPr lang="en-US" b="1" dirty="0" smtClean="0"/>
              <a:t>1950s: </a:t>
            </a:r>
          </a:p>
          <a:p>
            <a:pPr marL="174708" indent="-174708">
              <a:buFont typeface="Arial" panose="020B0604020202020204" pitchFamily="34" charset="0"/>
              <a:buChar char="•"/>
            </a:pPr>
            <a:r>
              <a:rPr lang="en-US" dirty="0" smtClean="0"/>
              <a:t>Only a handful of galleries</a:t>
            </a:r>
          </a:p>
          <a:p>
            <a:pPr marL="174708" indent="-174708">
              <a:buFont typeface="Arial" panose="020B0604020202020204" pitchFamily="34" charset="0"/>
              <a:buChar char="•"/>
            </a:pPr>
            <a:r>
              <a:rPr lang="en-US" dirty="0" smtClean="0"/>
              <a:t>Not a huge market for contemporary art</a:t>
            </a:r>
          </a:p>
          <a:p>
            <a:r>
              <a:rPr lang="en-US" dirty="0" smtClean="0"/>
              <a:t>	</a:t>
            </a:r>
          </a:p>
          <a:p>
            <a:r>
              <a:rPr lang="en-US" b="1" dirty="0" smtClean="0"/>
              <a:t>1960s: </a:t>
            </a:r>
          </a:p>
          <a:p>
            <a:pPr marL="174708" indent="-174708">
              <a:buFont typeface="Arial" panose="020B0604020202020204" pitchFamily="34" charset="0"/>
              <a:buChar char="•"/>
            </a:pPr>
            <a:r>
              <a:rPr lang="en-US" dirty="0" smtClean="0"/>
              <a:t>By 1964, at least 70 legitimate galleries in LA</a:t>
            </a:r>
          </a:p>
          <a:p>
            <a:pPr marL="174708" indent="-174708">
              <a:buFont typeface="Arial" panose="020B0604020202020204" pitchFamily="34" charset="0"/>
              <a:buChar char="•"/>
            </a:pPr>
            <a:r>
              <a:rPr lang="en-US" dirty="0" smtClean="0"/>
              <a:t>Art world grew, more informal spaces emerge</a:t>
            </a:r>
          </a:p>
          <a:p>
            <a:pPr marL="174708" indent="-174708">
              <a:buFont typeface="Arial" panose="020B0604020202020204" pitchFamily="34" charset="0"/>
              <a:buChar char="•"/>
            </a:pPr>
            <a:r>
              <a:rPr lang="en-US" u="sng" dirty="0" smtClean="0"/>
              <a:t>NY art is making its way to LA</a:t>
            </a:r>
          </a:p>
          <a:p>
            <a:pPr marL="174708" indent="-174708">
              <a:buFont typeface="Arial" panose="020B0604020202020204" pitchFamily="34" charset="0"/>
              <a:buChar char="•"/>
            </a:pPr>
            <a:r>
              <a:rPr lang="en-US" u="sng" dirty="0" smtClean="0"/>
              <a:t>Galleries are able to thrive!</a:t>
            </a:r>
          </a:p>
          <a:p>
            <a:pPr marL="174708" indent="-174708">
              <a:buFont typeface="Arial" panose="020B0604020202020204" pitchFamily="34" charset="0"/>
              <a:buChar char="•"/>
            </a:pPr>
            <a:endParaRPr lang="en-US" dirty="0" smtClean="0"/>
          </a:p>
          <a:p>
            <a:pPr marL="174708" indent="-174708">
              <a:buFont typeface="Arial" panose="020B0604020202020204" pitchFamily="34" charset="0"/>
              <a:buChar char="•"/>
            </a:pPr>
            <a:r>
              <a:rPr lang="en-US" dirty="0" smtClean="0"/>
              <a:t>Ferus</a:t>
            </a:r>
            <a:r>
              <a:rPr lang="en-US" baseline="0" dirty="0" smtClean="0"/>
              <a:t> brought a certain cache to the work being made in LA</a:t>
            </a:r>
          </a:p>
          <a:p>
            <a:pPr marL="174708" indent="-174708">
              <a:buFont typeface="Arial" panose="020B0604020202020204" pitchFamily="34" charset="0"/>
              <a:buChar char="•"/>
            </a:pPr>
            <a:r>
              <a:rPr lang="en-US" baseline="0" dirty="0" smtClean="0"/>
              <a:t>Blum brought a lot of class to the gallery – wealthy collectors were comfortable going there, along with avant-garde artists</a:t>
            </a:r>
          </a:p>
          <a:p>
            <a:pPr marL="174708" indent="-174708">
              <a:buFont typeface="Arial" panose="020B0604020202020204" pitchFamily="34" charset="0"/>
              <a:buChar char="•"/>
            </a:pPr>
            <a:r>
              <a:rPr lang="en-US" u="sng" baseline="0" dirty="0" smtClean="0"/>
              <a:t>“The Cool School” is born</a:t>
            </a:r>
            <a:endParaRPr lang="en-US" u="sng" dirty="0"/>
          </a:p>
        </p:txBody>
      </p:sp>
      <p:sp>
        <p:nvSpPr>
          <p:cNvPr id="4" name="Slide Number Placeholder 3"/>
          <p:cNvSpPr>
            <a:spLocks noGrp="1"/>
          </p:cNvSpPr>
          <p:nvPr>
            <p:ph type="sldNum" sz="quarter" idx="10"/>
          </p:nvPr>
        </p:nvSpPr>
        <p:spPr/>
        <p:txBody>
          <a:bodyPr/>
          <a:lstStyle/>
          <a:p>
            <a:fld id="{9789667A-9EB3-4871-8A61-B4FA06DEF7EA}" type="slidenum">
              <a:rPr lang="en-US" smtClean="0"/>
              <a:t>32</a:t>
            </a:fld>
            <a:endParaRPr lang="en-US"/>
          </a:p>
        </p:txBody>
      </p:sp>
    </p:spTree>
    <p:extLst>
      <p:ext uri="{BB962C8B-B14F-4D97-AF65-F5344CB8AC3E}">
        <p14:creationId xmlns:p14="http://schemas.microsoft.com/office/powerpoint/2010/main" val="39271436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lvl="1"/>
            <a:endParaRPr lang="en-US" dirty="0"/>
          </a:p>
          <a:p>
            <a:pPr marL="174708" indent="-174708" defTabSz="931774">
              <a:buFont typeface="Arial" panose="020B0604020202020204" pitchFamily="34" charset="0"/>
              <a:buChar char="•"/>
              <a:defRPr/>
            </a:pPr>
            <a:r>
              <a:rPr lang="en-US" dirty="0"/>
              <a:t>Good-natured humor there from the start</a:t>
            </a:r>
          </a:p>
          <a:p>
            <a:pPr marL="174708" indent="-174708">
              <a:buFont typeface="Arial" panose="020B0604020202020204" pitchFamily="34" charset="0"/>
              <a:buChar char="•"/>
            </a:pPr>
            <a:r>
              <a:rPr lang="en-US" dirty="0"/>
              <a:t>A history of trouble with the LAPD vice squad for exhibiting </a:t>
            </a:r>
            <a:r>
              <a:rPr lang="en-US" u="sng" dirty="0"/>
              <a:t>controversially suggestive and erotic artwork</a:t>
            </a:r>
          </a:p>
          <a:p>
            <a:pPr marL="174708" indent="-174708">
              <a:buFont typeface="Arial" panose="020B0604020202020204" pitchFamily="34" charset="0"/>
              <a:buChar char="•"/>
            </a:pPr>
            <a:r>
              <a:rPr lang="en-US" u="sng" dirty="0"/>
              <a:t>California much lighter </a:t>
            </a:r>
            <a:r>
              <a:rPr lang="en-US" dirty="0"/>
              <a:t>than the seriousness of minimalism in NY</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A great sense of experimentation - what do they have to lose? </a:t>
            </a:r>
          </a:p>
          <a:p>
            <a:pPr marL="174708" indent="-174708">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33</a:t>
            </a:fld>
            <a:endParaRPr lang="en-US"/>
          </a:p>
        </p:txBody>
      </p:sp>
    </p:spTree>
    <p:extLst>
      <p:ext uri="{BB962C8B-B14F-4D97-AF65-F5344CB8AC3E}">
        <p14:creationId xmlns:p14="http://schemas.microsoft.com/office/powerpoint/2010/main" val="37245873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BRUCE NAUMAN</a:t>
            </a:r>
          </a:p>
          <a:p>
            <a:endParaRPr lang="en-US" b="1" dirty="0"/>
          </a:p>
          <a:p>
            <a:pPr marL="174708" indent="-174708">
              <a:buFont typeface="Arial" panose="020B0604020202020204" pitchFamily="34" charset="0"/>
              <a:buChar char="•"/>
            </a:pPr>
            <a:r>
              <a:rPr lang="en-US" b="1" dirty="0"/>
              <a:t>A great experimenter….</a:t>
            </a:r>
          </a:p>
          <a:p>
            <a:pPr marL="174708" indent="-174708">
              <a:buFont typeface="Arial" panose="020B0604020202020204" pitchFamily="34" charset="0"/>
              <a:buChar char="•"/>
            </a:pPr>
            <a:r>
              <a:rPr lang="en-US" dirty="0"/>
              <a:t>Confronted with “What to do?” in his studio soon after graduating</a:t>
            </a:r>
          </a:p>
          <a:p>
            <a:pPr marL="174708" indent="-174708">
              <a:buFont typeface="Wingdings" charset="2"/>
              <a:buChar char="Ø"/>
            </a:pPr>
            <a:r>
              <a:rPr lang="en-US" b="1" dirty="0"/>
              <a:t>“If I was an artist and I was in the studio, then whatever I was doing in the studio must be art. At this point art became more of an activity and less of a product.”</a:t>
            </a:r>
          </a:p>
          <a:p>
            <a:endParaRPr lang="en-US" dirty="0"/>
          </a:p>
          <a:p>
            <a:pPr marL="174708" indent="-174708">
              <a:buFont typeface="Arial" panose="020B0604020202020204" pitchFamily="34" charset="0"/>
              <a:buChar char="•"/>
            </a:pPr>
            <a:r>
              <a:rPr lang="en-US" dirty="0" smtClean="0"/>
              <a:t>A sense of FREEDOM!</a:t>
            </a:r>
          </a:p>
          <a:p>
            <a:pPr marL="174708" indent="-174708">
              <a:buFont typeface="Arial" panose="020B0604020202020204" pitchFamily="34" charset="0"/>
              <a:buChar char="•"/>
            </a:pPr>
            <a:r>
              <a:rPr lang="en-US" dirty="0" smtClean="0"/>
              <a:t>What is art? What is the role of the artist</a:t>
            </a:r>
          </a:p>
          <a:p>
            <a:endParaRPr lang="en-US" dirty="0" smtClean="0"/>
          </a:p>
          <a:p>
            <a:pPr marL="174708" indent="-174708">
              <a:buFont typeface="Arial" panose="020B0604020202020204" pitchFamily="34" charset="0"/>
              <a:buChar char="•"/>
            </a:pPr>
            <a:r>
              <a:rPr lang="en-US" dirty="0"/>
              <a:t>1966-1970: made </a:t>
            </a:r>
            <a:r>
              <a:rPr lang="en-US" b="1" dirty="0"/>
              <a:t>several videos</a:t>
            </a:r>
            <a:endParaRPr lang="en-US" dirty="0"/>
          </a:p>
          <a:p>
            <a:pPr marL="174708" indent="-174708">
              <a:buFont typeface="Arial" panose="020B0604020202020204" pitchFamily="34" charset="0"/>
              <a:buChar char="•"/>
            </a:pPr>
            <a:r>
              <a:rPr lang="en-US" dirty="0"/>
              <a:t>Uses his </a:t>
            </a:r>
            <a:r>
              <a:rPr lang="en-US" b="1" dirty="0"/>
              <a:t>body to explore the potentials of art </a:t>
            </a:r>
            <a:r>
              <a:rPr lang="en-US" dirty="0"/>
              <a:t>and the </a:t>
            </a:r>
            <a:r>
              <a:rPr lang="en-US" b="1" dirty="0"/>
              <a:t>role of the artist</a:t>
            </a:r>
            <a:r>
              <a:rPr lang="en-US" dirty="0"/>
              <a:t>, and to </a:t>
            </a:r>
            <a:r>
              <a:rPr lang="en-US" b="1" dirty="0"/>
              <a:t>investigate psychological states and behavioral codes</a:t>
            </a:r>
            <a:r>
              <a:rPr lang="en-US" dirty="0"/>
              <a:t>. </a:t>
            </a:r>
          </a:p>
          <a:p>
            <a:pPr marL="174708" indent="-174708">
              <a:buFont typeface="Arial" panose="020B0604020202020204" pitchFamily="34" charset="0"/>
              <a:buChar char="•"/>
            </a:pPr>
            <a:r>
              <a:rPr lang="en-US" dirty="0"/>
              <a:t>Also has an interest in language, often manifesting itself in a playful, mischievous manner.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Let’s look briefly at his work using </a:t>
            </a:r>
            <a:r>
              <a:rPr lang="en-US" b="1" dirty="0"/>
              <a:t>lighted environments</a:t>
            </a:r>
          </a:p>
          <a:p>
            <a:pPr marL="174708" indent="-174708">
              <a:buFont typeface="Arial" panose="020B0604020202020204" pitchFamily="34" charset="0"/>
              <a:buChar char="•"/>
            </a:pPr>
            <a:r>
              <a:rPr lang="en-US" u="sng" dirty="0"/>
              <a:t>Psychologically testing</a:t>
            </a:r>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34</a:t>
            </a:fld>
            <a:endParaRPr lang="en-US"/>
          </a:p>
        </p:txBody>
      </p:sp>
    </p:spTree>
    <p:extLst>
      <p:ext uri="{BB962C8B-B14F-4D97-AF65-F5344CB8AC3E}">
        <p14:creationId xmlns:p14="http://schemas.microsoft.com/office/powerpoint/2010/main" val="41547105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1967-1968:</a:t>
            </a:r>
            <a:r>
              <a:rPr lang="en-US" baseline="0" dirty="0" smtClean="0"/>
              <a:t> </a:t>
            </a:r>
            <a:r>
              <a:rPr lang="en-US" dirty="0" smtClean="0"/>
              <a:t>Performs various repetitive, tasklike exercises in his studio</a:t>
            </a:r>
          </a:p>
          <a:p>
            <a:pPr marL="640594" lvl="1" indent="-174708">
              <a:buFont typeface="Courier New" panose="02070309020205020404" pitchFamily="49" charset="0"/>
              <a:buChar char="o"/>
            </a:pPr>
            <a:r>
              <a:rPr lang="en-US" dirty="0" smtClean="0"/>
              <a:t>Bouncing against a corner of the room</a:t>
            </a:r>
          </a:p>
          <a:p>
            <a:pPr marL="640594" lvl="1" indent="-174708">
              <a:buFont typeface="Courier New" panose="02070309020205020404" pitchFamily="49" charset="0"/>
              <a:buChar char="o"/>
            </a:pPr>
            <a:r>
              <a:rPr lang="en-US" baseline="0" dirty="0" smtClean="0"/>
              <a:t>Slowly </a:t>
            </a:r>
            <a:r>
              <a:rPr lang="en-US" dirty="0" smtClean="0"/>
              <a:t>walking around the perimeter of a delineated square</a:t>
            </a:r>
          </a:p>
          <a:p>
            <a:pPr marL="1106481" lvl="2" indent="-174708">
              <a:buFont typeface="Courier New" panose="02070309020205020404" pitchFamily="49" charset="0"/>
              <a:buChar char="o"/>
            </a:pPr>
            <a:r>
              <a:rPr lang="en-US" dirty="0" smtClean="0"/>
              <a:t>Films these actions</a:t>
            </a:r>
          </a:p>
          <a:p>
            <a:pPr marL="465887" lvl="1"/>
            <a:endParaRPr lang="en-US" dirty="0" smtClean="0"/>
          </a:p>
          <a:p>
            <a:pPr marL="174708" indent="-174708">
              <a:buFont typeface="Arial" panose="020B0604020202020204" pitchFamily="34" charset="0"/>
              <a:buChar char="•"/>
            </a:pPr>
            <a:r>
              <a:rPr lang="en-US" dirty="0" smtClean="0"/>
              <a:t>Early 1970s:</a:t>
            </a:r>
            <a:r>
              <a:rPr lang="en-US" baseline="0" dirty="0" smtClean="0"/>
              <a:t> Withdraws his presence</a:t>
            </a:r>
          </a:p>
          <a:p>
            <a:pPr marL="698830" lvl="1" indent="-232943">
              <a:buFont typeface="Courier New" panose="02070309020205020404" pitchFamily="49" charset="0"/>
              <a:buChar char="o"/>
            </a:pPr>
            <a:r>
              <a:rPr lang="en-US" dirty="0" smtClean="0"/>
              <a:t>Corridors</a:t>
            </a:r>
          </a:p>
          <a:p>
            <a:pPr marL="698830" lvl="1" indent="-232943">
              <a:buFont typeface="Courier New" panose="02070309020205020404" pitchFamily="49" charset="0"/>
              <a:buChar char="o"/>
            </a:pPr>
            <a:r>
              <a:rPr lang="en-US" dirty="0" smtClean="0"/>
              <a:t>Manipulates the movement and experience of the beholder</a:t>
            </a:r>
          </a:p>
          <a:p>
            <a:endParaRPr lang="en-US" dirty="0" smtClean="0"/>
          </a:p>
          <a:p>
            <a:r>
              <a:rPr lang="en-US" b="1" dirty="0" smtClean="0"/>
              <a:t>Performance Corridor,</a:t>
            </a:r>
            <a:r>
              <a:rPr lang="en-US" b="1" baseline="0" dirty="0" smtClean="0"/>
              <a:t> 1969</a:t>
            </a:r>
            <a:endParaRPr lang="en-US" b="1" dirty="0" smtClean="0"/>
          </a:p>
          <a:p>
            <a:pPr marL="174708" indent="-174708">
              <a:buFont typeface="Arial" panose="020B0604020202020204" pitchFamily="34" charset="0"/>
              <a:buChar char="•"/>
            </a:pPr>
            <a:r>
              <a:rPr lang="en-US" dirty="0" smtClean="0"/>
              <a:t>Transitional piece</a:t>
            </a:r>
          </a:p>
          <a:p>
            <a:pPr marL="640594" lvl="1" indent="-174708">
              <a:buFont typeface="Arial" panose="020B0604020202020204" pitchFamily="34" charset="0"/>
              <a:buChar char="•"/>
            </a:pPr>
            <a:r>
              <a:rPr lang="en-US" dirty="0" smtClean="0"/>
              <a:t>Originated as a prop for a solitary, videotaped performance, </a:t>
            </a:r>
            <a:r>
              <a:rPr lang="en-US" i="1" dirty="0" smtClean="0"/>
              <a:t>Walk with Contrapposto </a:t>
            </a:r>
            <a:r>
              <a:rPr lang="en-US" dirty="0" smtClean="0"/>
              <a:t>(1968)</a:t>
            </a:r>
          </a:p>
          <a:p>
            <a:pPr marL="1106481" lvl="2" indent="-174708">
              <a:buFont typeface="Arial" panose="020B0604020202020204" pitchFamily="34" charset="0"/>
              <a:buChar char="•"/>
            </a:pPr>
            <a:r>
              <a:rPr lang="en-US" dirty="0" smtClean="0"/>
              <a:t>Nauman is seen walking up and down a narrow passageway, shifting his hips back and forth with each step in an exaggerated imitation of the conventional pose of classical sculpture. </a:t>
            </a:r>
          </a:p>
          <a:p>
            <a:pPr marL="640594" lvl="1" indent="-174708">
              <a:buFont typeface="Arial" panose="020B0604020202020204" pitchFamily="34" charset="0"/>
              <a:buChar char="•"/>
            </a:pPr>
            <a:r>
              <a:rPr lang="en-US" dirty="0" smtClean="0"/>
              <a:t>The corridor itself was a makeshift structure: two parallel wallboards form a 20-inch-wide passage that is blocked at one end</a:t>
            </a:r>
          </a:p>
          <a:p>
            <a:pPr marL="640594" lvl="1" indent="-174708">
              <a:buFont typeface="Arial" panose="020B0604020202020204" pitchFamily="34" charset="0"/>
              <a:buChar char="•"/>
            </a:pPr>
            <a:r>
              <a:rPr lang="en-US" dirty="0" smtClean="0"/>
              <a:t>The narrow space could just contain the movement of the artist's body</a:t>
            </a:r>
          </a:p>
          <a:p>
            <a:pPr marL="465887" lvl="1"/>
            <a:endParaRPr lang="en-US" dirty="0" smtClean="0"/>
          </a:p>
          <a:p>
            <a:pPr marL="640594" lvl="1" indent="-174708">
              <a:buFont typeface="Arial" panose="020B0604020202020204" pitchFamily="34" charset="0"/>
              <a:buChar char="•"/>
            </a:pPr>
            <a:r>
              <a:rPr lang="en-US" dirty="0" smtClean="0"/>
              <a:t>For the </a:t>
            </a:r>
            <a:r>
              <a:rPr lang="en-US" u="sng" dirty="0" smtClean="0"/>
              <a:t>Whitney’s seminal 1969 show, </a:t>
            </a:r>
            <a:r>
              <a:rPr lang="en-US" i="1" u="sng" dirty="0" smtClean="0"/>
              <a:t>Anti-Illusion: Procedures/Materials</a:t>
            </a:r>
            <a:r>
              <a:rPr lang="en-US" dirty="0" smtClean="0"/>
              <a:t>, Nauman transferred this prop to a public exhibition space</a:t>
            </a:r>
          </a:p>
          <a:p>
            <a:pPr marL="640594" lvl="1" indent="-174708">
              <a:buFont typeface="Arial" panose="020B0604020202020204" pitchFamily="34" charset="0"/>
              <a:buChar char="•"/>
            </a:pPr>
            <a:r>
              <a:rPr lang="en-US" dirty="0" smtClean="0"/>
              <a:t>Allows</a:t>
            </a:r>
            <a:r>
              <a:rPr lang="en-US" baseline="0" dirty="0" smtClean="0"/>
              <a:t> the viewer </a:t>
            </a:r>
            <a:r>
              <a:rPr lang="en-US" dirty="0" smtClean="0"/>
              <a:t>to decide whether or not to enter the structure and how to move through it</a:t>
            </a:r>
          </a:p>
          <a:p>
            <a:pPr marL="640594" lvl="1" indent="-174708">
              <a:buFont typeface="Arial" panose="020B0604020202020204" pitchFamily="34" charset="0"/>
              <a:buChar char="•"/>
            </a:pPr>
            <a:r>
              <a:rPr lang="en-US" u="sng" dirty="0" smtClean="0"/>
              <a:t>Uncertainty and frustration</a:t>
            </a:r>
          </a:p>
          <a:p>
            <a:endParaRPr lang="en-US" dirty="0" smtClean="0"/>
          </a:p>
          <a:p>
            <a:pPr marL="174708" indent="-174708">
              <a:buFont typeface="Arial" panose="020B0604020202020204" pitchFamily="34" charset="0"/>
              <a:buChar char="•"/>
            </a:pPr>
            <a:r>
              <a:rPr lang="en-US" dirty="0" smtClean="0"/>
              <a:t>Nauman recalled </a:t>
            </a:r>
            <a:r>
              <a:rPr lang="en-US" b="1" dirty="0" smtClean="0"/>
              <a:t>feeling some frustration at not being able to more fully "control the situation.“</a:t>
            </a:r>
          </a:p>
          <a:p>
            <a:pPr marL="174708" indent="-174708">
              <a:buFont typeface="Arial" panose="020B0604020202020204" pitchFamily="34" charset="0"/>
              <a:buChar char="•"/>
            </a:pPr>
            <a:r>
              <a:rPr lang="en-US" dirty="0" smtClean="0"/>
              <a:t>In subsequent corridors, he developed a number of devices to accomplish just this, from mirrors and intense, colored fluorescent light…</a:t>
            </a:r>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35</a:t>
            </a:fld>
            <a:endParaRPr lang="en-US"/>
          </a:p>
        </p:txBody>
      </p:sp>
    </p:spTree>
    <p:extLst>
      <p:ext uri="{BB962C8B-B14F-4D97-AF65-F5344CB8AC3E}">
        <p14:creationId xmlns:p14="http://schemas.microsoft.com/office/powerpoint/2010/main" val="3580179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Late-60s: Claustrophobic and enclosed corridors and rooms that could be entered by visitors</a:t>
            </a:r>
          </a:p>
          <a:p>
            <a:pPr marL="640594" lvl="1" indent="-174708">
              <a:buFont typeface="Arial" panose="020B0604020202020204" pitchFamily="34" charset="0"/>
              <a:buChar char="•"/>
            </a:pPr>
            <a:r>
              <a:rPr lang="en-US" dirty="0"/>
              <a:t>Evoked the experience of being locked in and of being abandoned</a:t>
            </a:r>
          </a:p>
          <a:p>
            <a:pPr marL="465887" lvl="1"/>
            <a:endParaRPr lang="en-US" dirty="0"/>
          </a:p>
          <a:p>
            <a:pPr marL="174708" indent="-174708">
              <a:buFont typeface="Arial" panose="020B0604020202020204" pitchFamily="34" charset="0"/>
              <a:buChar char="•"/>
            </a:pPr>
            <a:r>
              <a:rPr lang="en-US" u="sng" dirty="0"/>
              <a:t>Manipulation of light is paramount</a:t>
            </a:r>
          </a:p>
        </p:txBody>
      </p:sp>
      <p:sp>
        <p:nvSpPr>
          <p:cNvPr id="4" name="Slide Number Placeholder 3"/>
          <p:cNvSpPr>
            <a:spLocks noGrp="1"/>
          </p:cNvSpPr>
          <p:nvPr>
            <p:ph type="sldNum" sz="quarter" idx="10"/>
          </p:nvPr>
        </p:nvSpPr>
        <p:spPr/>
        <p:txBody>
          <a:bodyPr/>
          <a:lstStyle/>
          <a:p>
            <a:fld id="{9789667A-9EB3-4871-8A61-B4FA06DEF7EA}" type="slidenum">
              <a:rPr lang="en-US" smtClean="0"/>
              <a:t>36</a:t>
            </a:fld>
            <a:endParaRPr lang="en-US"/>
          </a:p>
        </p:txBody>
      </p:sp>
    </p:spTree>
    <p:extLst>
      <p:ext uri="{BB962C8B-B14F-4D97-AF65-F5344CB8AC3E}">
        <p14:creationId xmlns:p14="http://schemas.microsoft.com/office/powerpoint/2010/main" val="2933342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Viewer</a:t>
            </a:r>
            <a:r>
              <a:rPr lang="en-US" baseline="0" dirty="0" smtClean="0"/>
              <a:t> experience and perception is key to this work</a:t>
            </a:r>
          </a:p>
          <a:p>
            <a:pPr marL="174708" indent="-174708">
              <a:buFont typeface="Arial" panose="020B0604020202020204" pitchFamily="34" charset="0"/>
              <a:buChar char="•"/>
            </a:pPr>
            <a:endParaRPr lang="en-US" baseline="0" dirty="0" smtClean="0"/>
          </a:p>
          <a:p>
            <a:pPr marL="174708" indent="-174708">
              <a:buFont typeface="Arial" panose="020B0604020202020204" pitchFamily="34" charset="0"/>
              <a:buChar char="•"/>
            </a:pPr>
            <a:r>
              <a:rPr lang="en-US" baseline="0" dirty="0" smtClean="0"/>
              <a:t>Nauman has two videos in our collection</a:t>
            </a:r>
          </a:p>
          <a:p>
            <a:pPr marL="174708" indent="-174708">
              <a:buFont typeface="Arial" panose="020B0604020202020204" pitchFamily="34" charset="0"/>
              <a:buChar char="•"/>
            </a:pPr>
            <a:r>
              <a:rPr lang="en-US" baseline="0" dirty="0" smtClean="0"/>
              <a:t>His work is not media-specific (performance, video, neon, sculpture, </a:t>
            </a:r>
            <a:r>
              <a:rPr lang="en-US" baseline="0" dirty="0" err="1" smtClean="0"/>
              <a:t>etc</a:t>
            </a:r>
            <a:r>
              <a:rPr lang="en-US" baseline="0" dirty="0" smtClean="0"/>
              <a:t>)</a:t>
            </a:r>
          </a:p>
          <a:p>
            <a:pPr marL="174708" indent="-174708">
              <a:buFont typeface="Arial" panose="020B0604020202020204" pitchFamily="34" charset="0"/>
              <a:buChar char="•"/>
            </a:pPr>
            <a:r>
              <a:rPr lang="en-US" baseline="0" dirty="0" smtClean="0"/>
              <a:t>His various works are more conceptually connected than anything</a:t>
            </a:r>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37</a:t>
            </a:fld>
            <a:endParaRPr lang="en-US"/>
          </a:p>
        </p:txBody>
      </p:sp>
    </p:spTree>
    <p:extLst>
      <p:ext uri="{BB962C8B-B14F-4D97-AF65-F5344CB8AC3E}">
        <p14:creationId xmlns:p14="http://schemas.microsoft.com/office/powerpoint/2010/main" val="3023771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JAMES TURRELL</a:t>
            </a:r>
          </a:p>
          <a:p>
            <a:pPr fontAlgn="base"/>
            <a:endParaRPr lang="en-US" b="1" dirty="0"/>
          </a:p>
          <a:p>
            <a:pPr marL="174708" indent="-174708" fontAlgn="base">
              <a:buFont typeface="Arial"/>
              <a:buChar char="•"/>
            </a:pPr>
            <a:r>
              <a:rPr lang="en-US" dirty="0"/>
              <a:t>Work offers </a:t>
            </a:r>
            <a:r>
              <a:rPr lang="en-US" u="sng" dirty="0"/>
              <a:t>profound revelations about perception and the materiality of light</a:t>
            </a:r>
          </a:p>
          <a:p>
            <a:pPr marL="174708" indent="-174708" fontAlgn="base">
              <a:buFont typeface="Arial" panose="020B0604020202020204" pitchFamily="34" charset="0"/>
              <a:buChar char="•"/>
            </a:pPr>
            <a:r>
              <a:rPr lang="en-US" dirty="0"/>
              <a:t>Uses a refined formal language to create quiet, almost </a:t>
            </a:r>
            <a:r>
              <a:rPr lang="en-US" b="1" dirty="0"/>
              <a:t>reverential atmospheres</a:t>
            </a:r>
          </a:p>
          <a:p>
            <a:pPr marL="174708" indent="-174708" fontAlgn="base">
              <a:buFont typeface="Arial" panose="020B0604020202020204" pitchFamily="34" charset="0"/>
              <a:buChar char="•"/>
            </a:pPr>
            <a:r>
              <a:rPr lang="en-US" dirty="0"/>
              <a:t>His installations celebrate the </a:t>
            </a:r>
            <a:r>
              <a:rPr lang="en-US" u="sng" dirty="0"/>
              <a:t>optical and emotional effects of luminosity</a:t>
            </a:r>
            <a:endParaRPr lang="en-US" dirty="0"/>
          </a:p>
          <a:p>
            <a:pPr fontAlgn="base"/>
            <a:endParaRPr lang="en-US" dirty="0"/>
          </a:p>
          <a:p>
            <a:pPr marL="174708" indent="-174708" fontAlgn="base">
              <a:buFont typeface="Arial" panose="020B0604020202020204" pitchFamily="34" charset="0"/>
              <a:buChar char="•"/>
            </a:pPr>
            <a:r>
              <a:rPr lang="en-US" dirty="0"/>
              <a:t>Turrell’s artworks undermine expectations and assumptions about objective reality</a:t>
            </a:r>
          </a:p>
          <a:p>
            <a:pPr marL="174708" indent="-174708" fontAlgn="base">
              <a:buFont typeface="Arial" panose="020B0604020202020204" pitchFamily="34" charset="0"/>
              <a:buChar char="•"/>
            </a:pPr>
            <a:r>
              <a:rPr lang="en-US" b="1" dirty="0"/>
              <a:t>What is light </a:t>
            </a:r>
            <a:r>
              <a:rPr lang="en-US" dirty="0"/>
              <a:t>– is it a mass, or a hole?</a:t>
            </a:r>
          </a:p>
          <a:p>
            <a:pPr fontAlgn="base"/>
            <a:endParaRPr lang="en-US" dirty="0"/>
          </a:p>
          <a:p>
            <a:pPr fontAlgn="base"/>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38</a:t>
            </a:fld>
            <a:endParaRPr lang="en-US"/>
          </a:p>
        </p:txBody>
      </p:sp>
    </p:spTree>
    <p:extLst>
      <p:ext uri="{BB962C8B-B14F-4D97-AF65-F5344CB8AC3E}">
        <p14:creationId xmlns:p14="http://schemas.microsoft.com/office/powerpoint/2010/main" val="41802673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Building on his </a:t>
            </a:r>
            <a:r>
              <a:rPr lang="en-US" u="sng" dirty="0"/>
              <a:t>early research into sensory deprivation</a:t>
            </a:r>
            <a:endParaRPr lang="en-US" dirty="0"/>
          </a:p>
          <a:p>
            <a:pPr marL="174708" indent="-174708">
              <a:buFont typeface="Arial" panose="020B0604020202020204" pitchFamily="34" charset="0"/>
              <a:buChar char="•"/>
            </a:pPr>
            <a:r>
              <a:rPr lang="en-US" dirty="0"/>
              <a:t>Encourages a state of </a:t>
            </a:r>
            <a:r>
              <a:rPr lang="en-US" i="1" dirty="0"/>
              <a:t>reflexive vision </a:t>
            </a:r>
            <a:r>
              <a:rPr lang="en-US" dirty="0"/>
              <a:t>that he calls </a:t>
            </a:r>
            <a:r>
              <a:rPr lang="en-US" b="1" dirty="0"/>
              <a:t>“seeing yourself seeing.”</a:t>
            </a:r>
          </a:p>
          <a:p>
            <a:pPr marL="174708" indent="-174708">
              <a:buFont typeface="Arial" panose="020B0604020202020204" pitchFamily="34" charset="0"/>
              <a:buChar char="•"/>
            </a:pPr>
            <a:r>
              <a:rPr lang="en-US" dirty="0"/>
              <a:t>We become aware of the function of our own senses and of </a:t>
            </a:r>
            <a:r>
              <a:rPr lang="en-US" b="1" dirty="0"/>
              <a:t>light as a tangible substance</a:t>
            </a:r>
            <a:r>
              <a:rPr lang="en-US" dirty="0"/>
              <a:t>. </a:t>
            </a:r>
          </a:p>
          <a:p>
            <a:endParaRPr lang="en-US" dirty="0"/>
          </a:p>
          <a:p>
            <a:r>
              <a:rPr lang="en-US" b="1" dirty="0"/>
              <a:t>Projection Series</a:t>
            </a:r>
          </a:p>
          <a:p>
            <a:pPr marL="174708" indent="-174708">
              <a:buFont typeface="Arial" panose="020B0604020202020204" pitchFamily="34" charset="0"/>
              <a:buChar char="•"/>
            </a:pPr>
            <a:r>
              <a:rPr lang="en-US" dirty="0"/>
              <a:t>A Turrell Projection is created by projecting a single, controlled beam of light from the opposing corner of the room. </a:t>
            </a:r>
          </a:p>
          <a:p>
            <a:pPr marL="174708" indent="-174708">
              <a:buFont typeface="Arial" panose="020B0604020202020204" pitchFamily="34" charset="0"/>
              <a:buChar char="•"/>
            </a:pPr>
            <a:r>
              <a:rPr lang="en-US" dirty="0"/>
              <a:t>The projected light appears as a three dimensional form</a:t>
            </a:r>
          </a:p>
          <a:p>
            <a:pPr marL="174708" indent="-174708">
              <a:buFont typeface="Arial" panose="020B0604020202020204" pitchFamily="34" charset="0"/>
              <a:buChar char="•"/>
            </a:pPr>
            <a:r>
              <a:rPr lang="en-US" dirty="0"/>
              <a:t>Very convincing, a woman once leaned against the light, believing it to be a wall, and fell, breaking her wrist!</a:t>
            </a:r>
          </a:p>
        </p:txBody>
      </p:sp>
      <p:sp>
        <p:nvSpPr>
          <p:cNvPr id="4" name="Slide Number Placeholder 3"/>
          <p:cNvSpPr>
            <a:spLocks noGrp="1"/>
          </p:cNvSpPr>
          <p:nvPr>
            <p:ph type="sldNum" sz="quarter" idx="10"/>
          </p:nvPr>
        </p:nvSpPr>
        <p:spPr/>
        <p:txBody>
          <a:bodyPr/>
          <a:lstStyle/>
          <a:p>
            <a:fld id="{9789667A-9EB3-4871-8A61-B4FA06DEF7EA}" type="slidenum">
              <a:rPr lang="en-US" smtClean="0"/>
              <a:t>39</a:t>
            </a:fld>
            <a:endParaRPr lang="en-US"/>
          </a:p>
        </p:txBody>
      </p:sp>
    </p:spTree>
    <p:extLst>
      <p:ext uri="{BB962C8B-B14F-4D97-AF65-F5344CB8AC3E}">
        <p14:creationId xmlns:p14="http://schemas.microsoft.com/office/powerpoint/2010/main" val="1715587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dirty="0" smtClean="0"/>
              <a:t>Moves on from the Black</a:t>
            </a:r>
            <a:r>
              <a:rPr lang="en-US" baseline="0" dirty="0" smtClean="0"/>
              <a:t> Paintings</a:t>
            </a:r>
          </a:p>
          <a:p>
            <a:endParaRPr lang="en-US" baseline="0" dirty="0" smtClean="0"/>
          </a:p>
          <a:p>
            <a:r>
              <a:rPr lang="en-US" b="1" baseline="0" dirty="0" smtClean="0"/>
              <a:t>Protractor Series</a:t>
            </a:r>
          </a:p>
          <a:p>
            <a:pPr marL="174708" indent="-174708">
              <a:buFont typeface="Arial"/>
              <a:buChar char="•"/>
            </a:pPr>
            <a:r>
              <a:rPr lang="en-US" b="0" baseline="0" dirty="0" smtClean="0"/>
              <a:t>A</a:t>
            </a:r>
            <a:r>
              <a:rPr lang="en-US" b="1" baseline="0" dirty="0" smtClean="0"/>
              <a:t> </a:t>
            </a:r>
            <a:r>
              <a:rPr lang="en-US" b="0" baseline="0" dirty="0" smtClean="0"/>
              <a:t>group of paintings individually named for ancient circular-plan towns in Asia Minor</a:t>
            </a:r>
          </a:p>
          <a:p>
            <a:pPr marL="174708" indent="-174708">
              <a:buFont typeface="Arial"/>
              <a:buChar char="•"/>
            </a:pPr>
            <a:r>
              <a:rPr lang="en-US" b="0" baseline="0" dirty="0" smtClean="0"/>
              <a:t>Had recently travelled to Iran, citing Persian decorative art and architecture as the series’ inspiration: “The trip was a very big experience for me….There’s all that interlacing, or interweaving….Things doubling back on themselves like snakes swallowing their tails.” </a:t>
            </a:r>
          </a:p>
          <a:p>
            <a:pPr defTabSz="931774">
              <a:defRPr/>
            </a:pPr>
            <a:endParaRPr lang="en-US" b="1" dirty="0" smtClean="0"/>
          </a:p>
          <a:p>
            <a:pPr defTabSz="931774">
              <a:defRPr/>
            </a:pPr>
            <a:r>
              <a:rPr lang="en-US" b="1" dirty="0" smtClean="0"/>
              <a:t>Frank Stella, Ctesiphon I, 1968</a:t>
            </a:r>
          </a:p>
          <a:p>
            <a:pPr marL="174708" indent="-174708">
              <a:buFont typeface="Arial"/>
              <a:buChar char="•"/>
            </a:pPr>
            <a:endParaRPr lang="en-US" b="0" baseline="0" dirty="0" smtClean="0"/>
          </a:p>
          <a:p>
            <a:pPr marL="174708" indent="-174708">
              <a:buFont typeface="Arial"/>
              <a:buChar char="•"/>
            </a:pPr>
            <a:r>
              <a:rPr lang="en-US" b="0" baseline="0" dirty="0" smtClean="0"/>
              <a:t>A whole circle tumbles into two interconnected halves in the curves breaking and reforming around the interruptions of successive shapes. </a:t>
            </a:r>
          </a:p>
          <a:p>
            <a:pPr marL="174708" indent="-174708">
              <a:buFont typeface="Arial"/>
              <a:buChar char="•"/>
            </a:pPr>
            <a:r>
              <a:rPr lang="en-US" b="0" baseline="0" dirty="0" smtClean="0"/>
              <a:t>The painting’s engaging kineticism reflects Stella’s own creative process—once he had applied tape to control the edges, he painted works without interruption, rarely stopping to redo a color.</a:t>
            </a:r>
          </a:p>
          <a:p>
            <a:endParaRPr lang="en-US" b="1" baseline="0" dirty="0" smtClean="0"/>
          </a:p>
          <a:p>
            <a:pPr defTabSz="931774">
              <a:defRPr/>
            </a:pPr>
            <a:r>
              <a:rPr lang="en-US" b="1" dirty="0" smtClean="0"/>
              <a:t>Frank Stella, </a:t>
            </a:r>
            <a:r>
              <a:rPr lang="en-US" b="1" dirty="0" err="1" smtClean="0"/>
              <a:t>Kastura</a:t>
            </a:r>
            <a:r>
              <a:rPr lang="en-US" b="1" dirty="0" smtClean="0"/>
              <a:t>, 1979</a:t>
            </a:r>
          </a:p>
          <a:p>
            <a:endParaRPr lang="en-US" b="0" baseline="0" dirty="0" smtClean="0"/>
          </a:p>
          <a:p>
            <a:pPr marL="174708" indent="-174708">
              <a:buFont typeface="Arial"/>
              <a:buChar char="•"/>
            </a:pPr>
            <a:r>
              <a:rPr lang="en-US" b="0" dirty="0" smtClean="0"/>
              <a:t>Stella introduces relief into his art</a:t>
            </a:r>
          </a:p>
          <a:p>
            <a:pPr marL="174708" indent="-174708">
              <a:buFont typeface="Arial"/>
              <a:buChar char="•"/>
            </a:pPr>
            <a:r>
              <a:rPr lang="en-US" b="0" dirty="0" smtClean="0"/>
              <a:t>Calls</a:t>
            </a:r>
            <a:r>
              <a:rPr lang="en-US" b="0" baseline="0" dirty="0" smtClean="0"/>
              <a:t> this </a:t>
            </a:r>
            <a:r>
              <a:rPr lang="en-US" b="0" dirty="0" smtClean="0"/>
              <a:t>“maximalist” painting for its sculptural qualities</a:t>
            </a:r>
          </a:p>
          <a:p>
            <a:pPr marL="174708" indent="-174708">
              <a:buFont typeface="Arial"/>
              <a:buChar char="•"/>
            </a:pPr>
            <a:r>
              <a:rPr lang="en-US" b="0" dirty="0" smtClean="0"/>
              <a:t>Opposite of the Black</a:t>
            </a:r>
            <a:r>
              <a:rPr lang="en-US" b="0" baseline="0" dirty="0" smtClean="0"/>
              <a:t> P</a:t>
            </a:r>
            <a:r>
              <a:rPr lang="en-US" b="0" dirty="0" smtClean="0"/>
              <a:t>aintings,</a:t>
            </a:r>
            <a:r>
              <a:rPr lang="en-US" b="0" baseline="0" dirty="0" smtClean="0"/>
              <a:t> which had </a:t>
            </a:r>
            <a:r>
              <a:rPr lang="en-US" b="0" dirty="0" smtClean="0"/>
              <a:t>eliminated all such depth</a:t>
            </a:r>
          </a:p>
          <a:p>
            <a:pPr marL="174708" indent="-174708">
              <a:buFont typeface="Arial"/>
              <a:buChar char="•"/>
            </a:pPr>
            <a:endParaRPr lang="en-US" b="0" dirty="0" smtClean="0"/>
          </a:p>
          <a:p>
            <a:pPr marL="174708" indent="-174708">
              <a:buFont typeface="Arial"/>
              <a:buChar char="•"/>
            </a:pPr>
            <a:r>
              <a:rPr lang="en-US" b="0" dirty="0" smtClean="0"/>
              <a:t>Using shaped canvases</a:t>
            </a:r>
          </a:p>
          <a:p>
            <a:pPr marL="174708" indent="-174708">
              <a:buFont typeface="Arial"/>
              <a:buChar char="•"/>
            </a:pPr>
            <a:r>
              <a:rPr lang="en-US" b="0" dirty="0" smtClean="0"/>
              <a:t>Exuberant color!</a:t>
            </a:r>
          </a:p>
          <a:p>
            <a:pPr marL="174708" indent="-174708">
              <a:buFont typeface="Arial"/>
              <a:buChar char="•"/>
            </a:pPr>
            <a:r>
              <a:rPr lang="en-US" b="0" dirty="0" smtClean="0"/>
              <a:t>Eventually,</a:t>
            </a:r>
            <a:r>
              <a:rPr lang="en-US" b="0" baseline="0" dirty="0" smtClean="0"/>
              <a:t> h</a:t>
            </a:r>
            <a:r>
              <a:rPr lang="en-US" b="0" dirty="0" smtClean="0"/>
              <a:t>is work becomes so</a:t>
            </a:r>
            <a:r>
              <a:rPr lang="en-US" b="0" baseline="0" dirty="0" smtClean="0"/>
              <a:t> 3-D </a:t>
            </a:r>
            <a:r>
              <a:rPr lang="en-US" b="0" dirty="0" smtClean="0"/>
              <a:t>that he is making large, free-standing metal pieces</a:t>
            </a:r>
          </a:p>
          <a:p>
            <a:pPr marL="174708" indent="-174708">
              <a:buFont typeface="Arial"/>
              <a:buChar char="•"/>
            </a:pPr>
            <a:r>
              <a:rPr lang="en-US" b="0" dirty="0" smtClean="0"/>
              <a:t>Painted upon, so painting or sculpture?</a:t>
            </a:r>
          </a:p>
          <a:p>
            <a:pPr marL="174708" indent="-174708">
              <a:buFont typeface="Arial"/>
              <a:buChar char="•"/>
            </a:pPr>
            <a:r>
              <a:rPr lang="en-US" b="0" dirty="0" smtClean="0"/>
              <a:t>Line</a:t>
            </a:r>
            <a:r>
              <a:rPr lang="en-US" b="0" baseline="0" dirty="0" smtClean="0"/>
              <a:t> blurred</a:t>
            </a:r>
            <a:r>
              <a:rPr lang="en-US" b="0" dirty="0" smtClean="0"/>
              <a:t> </a:t>
            </a:r>
            <a:endParaRPr lang="en-US" b="0" dirty="0"/>
          </a:p>
        </p:txBody>
      </p:sp>
      <p:sp>
        <p:nvSpPr>
          <p:cNvPr id="4" name="Slide Number Placeholder 3"/>
          <p:cNvSpPr>
            <a:spLocks noGrp="1"/>
          </p:cNvSpPr>
          <p:nvPr>
            <p:ph type="sldNum" sz="quarter" idx="10"/>
          </p:nvPr>
        </p:nvSpPr>
        <p:spPr/>
        <p:txBody>
          <a:bodyPr/>
          <a:lstStyle/>
          <a:p>
            <a:fld id="{9789667A-9EB3-4871-8A61-B4FA06DEF7EA}" type="slidenum">
              <a:rPr lang="en-US" smtClean="0"/>
              <a:t>4</a:t>
            </a:fld>
            <a:endParaRPr lang="en-US"/>
          </a:p>
        </p:txBody>
      </p:sp>
    </p:spTree>
    <p:extLst>
      <p:ext uri="{BB962C8B-B14F-4D97-AF65-F5344CB8AC3E}">
        <p14:creationId xmlns:p14="http://schemas.microsoft.com/office/powerpoint/2010/main" val="12276311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1967: </a:t>
            </a:r>
            <a:r>
              <a:rPr lang="en-US" b="1" i="1" dirty="0"/>
              <a:t>Ganzfeld Series</a:t>
            </a:r>
            <a:r>
              <a:rPr lang="en-US" b="1" dirty="0"/>
              <a:t> </a:t>
            </a:r>
          </a:p>
          <a:p>
            <a:pPr marL="640594" lvl="1" indent="-174708" defTabSz="931774" fontAlgn="base">
              <a:buFont typeface="Arial" panose="020B0604020202020204" pitchFamily="34" charset="0"/>
              <a:buChar char="•"/>
              <a:defRPr/>
            </a:pPr>
            <a:r>
              <a:rPr lang="en-US" u="sng" dirty="0"/>
              <a:t>“Ganzfeld</a:t>
            </a:r>
            <a:r>
              <a:rPr lang="en-US" dirty="0"/>
              <a:t>”: a German word to describe </a:t>
            </a:r>
            <a:r>
              <a:rPr lang="en-US" b="1" dirty="0"/>
              <a:t>the phenomenon of the total loss of depth perception as in the experience of a white-out. </a:t>
            </a:r>
          </a:p>
          <a:p>
            <a:pPr marL="640594" lvl="1" indent="-174708" defTabSz="931774" fontAlgn="base">
              <a:buFont typeface="Arial" panose="020B0604020202020204" pitchFamily="34" charset="0"/>
              <a:buChar char="•"/>
              <a:defRPr/>
            </a:pPr>
            <a:r>
              <a:rPr lang="en-US" dirty="0"/>
              <a:t>Turrell artificially creates a similar experience through the controlled use of light, coved corners and an inclined floor.</a:t>
            </a:r>
          </a:p>
          <a:p>
            <a:pPr marL="640594" lvl="1" indent="-174708" defTabSz="931774" fontAlgn="base">
              <a:buFont typeface="Arial" panose="020B0604020202020204" pitchFamily="34" charset="0"/>
              <a:buChar char="•"/>
              <a:defRPr/>
            </a:pPr>
            <a:r>
              <a:rPr lang="en-US" dirty="0"/>
              <a:t>Uses light to create retinal effects in the viewer</a:t>
            </a:r>
          </a:p>
          <a:p>
            <a:pPr marL="465887" lvl="1" defTabSz="931774" fontAlgn="base">
              <a:defRPr/>
            </a:pPr>
            <a:endParaRPr lang="en-US" dirty="0"/>
          </a:p>
          <a:p>
            <a:pPr marL="640594" lvl="1" indent="-174708" defTabSz="931774" fontAlgn="base">
              <a:buFont typeface="Arial" panose="020B0604020202020204" pitchFamily="34" charset="0"/>
              <a:buChar char="•"/>
              <a:defRPr/>
            </a:pPr>
            <a:r>
              <a:rPr lang="en-US" dirty="0"/>
              <a:t>Almost all of Turrell’s works ask us to see color and light as a medium</a:t>
            </a:r>
          </a:p>
          <a:p>
            <a:pPr marL="640594" lvl="1" indent="-174708" defTabSz="931774" fontAlgn="base">
              <a:buFont typeface="Arial" panose="020B0604020202020204" pitchFamily="34" charset="0"/>
              <a:buChar char="•"/>
              <a:defRPr/>
            </a:pPr>
            <a:r>
              <a:rPr lang="en-US" dirty="0"/>
              <a:t>Like a deer caught in headlights</a:t>
            </a:r>
          </a:p>
          <a:p>
            <a:pPr marL="1106481" lvl="2" indent="-174708" defTabSz="931774" fontAlgn="base">
              <a:buFont typeface="Arial" panose="020B0604020202020204" pitchFamily="34" charset="0"/>
              <a:buChar char="•"/>
              <a:defRPr/>
            </a:pPr>
            <a:r>
              <a:rPr lang="en-US" dirty="0"/>
              <a:t>We stare in disoriented confusion and begin to ask new questions</a:t>
            </a:r>
          </a:p>
          <a:p>
            <a:pPr marL="640594" lvl="1" indent="-174708" defTabSz="931774" fontAlgn="base">
              <a:buFont typeface="Arial" panose="020B0604020202020204" pitchFamily="34" charset="0"/>
              <a:buChar char="•"/>
              <a:defRPr/>
            </a:pPr>
            <a:endParaRPr lang="en-US" dirty="0"/>
          </a:p>
          <a:p>
            <a:pPr marL="640594" lvl="1" indent="-174708" defTabSz="931774" fontAlgn="base">
              <a:buFont typeface="Arial" panose="020B0604020202020204" pitchFamily="34" charset="0"/>
              <a:buChar char="•"/>
              <a:defRPr/>
            </a:pPr>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40</a:t>
            </a:fld>
            <a:endParaRPr lang="en-US"/>
          </a:p>
        </p:txBody>
      </p:sp>
    </p:spTree>
    <p:extLst>
      <p:ext uri="{BB962C8B-B14F-4D97-AF65-F5344CB8AC3E}">
        <p14:creationId xmlns:p14="http://schemas.microsoft.com/office/powerpoint/2010/main" val="40751487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9667A-9EB3-4871-8A61-B4FA06DEF7EA}" type="slidenum">
              <a:rPr lang="en-US" smtClean="0"/>
              <a:t>41</a:t>
            </a:fld>
            <a:endParaRPr lang="en-US"/>
          </a:p>
        </p:txBody>
      </p:sp>
    </p:spTree>
    <p:extLst>
      <p:ext uri="{BB962C8B-B14F-4D97-AF65-F5344CB8AC3E}">
        <p14:creationId xmlns:p14="http://schemas.microsoft.com/office/powerpoint/2010/main" val="31917861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Skyspaces</a:t>
            </a:r>
          </a:p>
          <a:p>
            <a:pPr marL="174708" indent="-174708" fontAlgn="base">
              <a:buFont typeface="Arial" panose="020B0604020202020204" pitchFamily="34" charset="0"/>
              <a:buChar char="•"/>
            </a:pPr>
            <a:r>
              <a:rPr lang="en-US" dirty="0"/>
              <a:t>A Turrell Skyspace is a specifically proportioned chamber with an aperture in the ceiling open to the sky. </a:t>
            </a:r>
          </a:p>
          <a:p>
            <a:pPr marL="174708" indent="-174708" fontAlgn="base">
              <a:buFont typeface="Arial" panose="020B0604020202020204" pitchFamily="34" charset="0"/>
              <a:buChar char="•"/>
            </a:pPr>
            <a:r>
              <a:rPr lang="en-US" dirty="0"/>
              <a:t>Skyspaces can be autonomous structures or integrated into existing architecture. </a:t>
            </a:r>
          </a:p>
          <a:p>
            <a:pPr marL="174708" indent="-174708" fontAlgn="base">
              <a:buFont typeface="Arial" panose="020B0604020202020204" pitchFamily="34" charset="0"/>
              <a:buChar char="•"/>
            </a:pPr>
            <a:r>
              <a:rPr lang="en-US" dirty="0"/>
              <a:t>The aperture can be round, ovular or square.</a:t>
            </a:r>
          </a:p>
          <a:p>
            <a:pPr marL="174708" indent="-174708" fontAlgn="base">
              <a:buFont typeface="Arial" panose="020B0604020202020204" pitchFamily="34" charset="0"/>
              <a:buChar char="•"/>
            </a:pPr>
            <a:endParaRPr lang="en-US" dirty="0"/>
          </a:p>
          <a:p>
            <a:pPr marL="174708" indent="-174708" fontAlgn="base">
              <a:buFont typeface="Arial" panose="020B0604020202020204" pitchFamily="34" charset="0"/>
              <a:buChar char="•"/>
            </a:pPr>
            <a:r>
              <a:rPr lang="en-US" dirty="0"/>
              <a:t>Makes one aware of the sky in a very unique way.</a:t>
            </a:r>
          </a:p>
          <a:p>
            <a:pPr marL="174708" indent="-174708" fontAlgn="base">
              <a:buFont typeface="Arial" panose="020B0604020202020204" pitchFamily="34" charset="0"/>
              <a:buChar char="•"/>
            </a:pPr>
            <a:r>
              <a:rPr lang="en-US" dirty="0"/>
              <a:t>The sky almost becomes an object.</a:t>
            </a:r>
          </a:p>
          <a:p>
            <a:pPr fontAlgn="base"/>
            <a:endParaRPr lang="en-US" dirty="0"/>
          </a:p>
          <a:p>
            <a:r>
              <a:rPr lang="en-US" dirty="0">
                <a:hlinkClick r:id="rId3"/>
              </a:rPr>
              <a:t/>
            </a:r>
            <a:br>
              <a:rPr lang="en-US" dirty="0">
                <a:hlinkClick r:id="rId3"/>
              </a:rPr>
            </a:br>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42</a:t>
            </a:fld>
            <a:endParaRPr lang="en-US"/>
          </a:p>
        </p:txBody>
      </p:sp>
    </p:spTree>
    <p:extLst>
      <p:ext uri="{BB962C8B-B14F-4D97-AF65-F5344CB8AC3E}">
        <p14:creationId xmlns:p14="http://schemas.microsoft.com/office/powerpoint/2010/main" val="30147876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Doug Wheeler </a:t>
            </a:r>
          </a:p>
          <a:p>
            <a:endParaRPr lang="en-US" dirty="0" smtClean="0"/>
          </a:p>
          <a:p>
            <a:pPr marL="174708" indent="-174708" defTabSz="931774">
              <a:buFont typeface="Arial" panose="020B0604020202020204" pitchFamily="34" charset="0"/>
              <a:buChar char="•"/>
              <a:defRPr/>
            </a:pPr>
            <a:r>
              <a:rPr lang="en-US" dirty="0" smtClean="0"/>
              <a:t>Long fascinated by the illusory quality of landscape as glimpsed from the </a:t>
            </a:r>
            <a:r>
              <a:rPr lang="en-US" b="1" dirty="0" smtClean="0"/>
              <a:t>vantage point of an airplane. </a:t>
            </a:r>
          </a:p>
          <a:p>
            <a:pPr marL="174708" indent="-174708" defTabSz="931774">
              <a:buFont typeface="Arial" panose="020B0604020202020204" pitchFamily="34" charset="0"/>
              <a:buChar char="•"/>
              <a:defRPr/>
            </a:pPr>
            <a:r>
              <a:rPr lang="en-US" dirty="0" smtClean="0"/>
              <a:t>SPACE</a:t>
            </a:r>
          </a:p>
          <a:p>
            <a:pPr marL="174708" indent="-174708" defTabSz="931774">
              <a:buFont typeface="Arial" panose="020B0604020202020204" pitchFamily="34" charset="0"/>
              <a:buChar char="•"/>
              <a:defRPr/>
            </a:pPr>
            <a:r>
              <a:rPr lang="en-US" dirty="0" smtClean="0"/>
              <a:t>Lifelong pilot</a:t>
            </a:r>
            <a:r>
              <a:rPr lang="en-US" baseline="0" dirty="0" smtClean="0"/>
              <a:t> </a:t>
            </a:r>
            <a:endParaRPr lang="en-US" dirty="0" smtClean="0"/>
          </a:p>
          <a:p>
            <a:pPr marL="174708" indent="-174708" defTabSz="931774">
              <a:buFont typeface="Arial" panose="020B0604020202020204" pitchFamily="34" charset="0"/>
              <a:buChar char="•"/>
              <a:defRPr/>
            </a:pPr>
            <a:r>
              <a:rPr lang="en-US" dirty="0" smtClean="0"/>
              <a:t>Ever-receding horizon</a:t>
            </a:r>
          </a:p>
          <a:p>
            <a:pPr marL="174708" indent="-174708" defTabSz="931774">
              <a:buFont typeface="Arial" panose="020B0604020202020204" pitchFamily="34" charset="0"/>
              <a:buChar char="•"/>
              <a:defRPr/>
            </a:pPr>
            <a:r>
              <a:rPr lang="en-US" b="1" dirty="0" smtClean="0"/>
              <a:t>We</a:t>
            </a:r>
            <a:r>
              <a:rPr lang="en-US" b="1" baseline="0" dirty="0" smtClean="0"/>
              <a:t> fly in a curve, yet it feels like a straight line</a:t>
            </a:r>
          </a:p>
          <a:p>
            <a:pPr marL="174708" indent="-174708" defTabSz="931774">
              <a:buFont typeface="Arial" panose="020B0604020202020204" pitchFamily="34" charset="0"/>
              <a:buChar char="•"/>
              <a:defRPr/>
            </a:pPr>
            <a:endParaRPr lang="en-US" baseline="0" dirty="0" smtClean="0"/>
          </a:p>
          <a:p>
            <a:pPr marL="174708" indent="-174708" defTabSz="931774">
              <a:buFont typeface="Arial" panose="020B0604020202020204" pitchFamily="34" charset="0"/>
              <a:buChar char="•"/>
              <a:defRPr/>
            </a:pPr>
            <a:r>
              <a:rPr lang="en-US" dirty="0" smtClean="0"/>
              <a:t>By mimicking the sensation of the earth’s rotational pull and curvature, Wheeler alters the traditionally static viewing experience of a work of art</a:t>
            </a:r>
          </a:p>
          <a:p>
            <a:pPr marL="174708" indent="-174708" defTabSz="931774">
              <a:buFont typeface="Arial" panose="020B0604020202020204" pitchFamily="34" charset="0"/>
              <a:buChar char="•"/>
              <a:defRPr/>
            </a:pPr>
            <a:r>
              <a:rPr lang="en-US" dirty="0" smtClean="0"/>
              <a:t>Destabilizes our innate sense of equilibrium</a:t>
            </a:r>
          </a:p>
          <a:p>
            <a:pPr marL="174708" indent="-174708" defTabSz="931774">
              <a:buFont typeface="Arial" panose="020B0604020202020204" pitchFamily="34" charset="0"/>
              <a:buChar char="•"/>
              <a:defRPr/>
            </a:pPr>
            <a:r>
              <a:rPr lang="en-US" dirty="0" smtClean="0"/>
              <a:t>Imparts the feeling of moving with the earth towards an unreachable horizon</a:t>
            </a:r>
          </a:p>
          <a:p>
            <a:pPr marL="174708" indent="-174708" defTabSz="931774">
              <a:buFont typeface="Arial" panose="020B0604020202020204" pitchFamily="34" charset="0"/>
              <a:buChar char="•"/>
              <a:defRPr/>
            </a:pPr>
            <a:endParaRPr lang="en-US" dirty="0" smtClean="0"/>
          </a:p>
          <a:p>
            <a:pPr marL="174708" indent="-174708" defTabSz="931774">
              <a:buFont typeface="Arial" panose="020B0604020202020204" pitchFamily="34" charset="0"/>
              <a:buChar char="•"/>
              <a:defRPr/>
            </a:pPr>
            <a:r>
              <a:rPr lang="en-US" dirty="0" smtClean="0"/>
              <a:t>Specializes in installations -</a:t>
            </a:r>
            <a:r>
              <a:rPr lang="en-US" b="1" dirty="0" smtClean="0"/>
              <a:t>- </a:t>
            </a:r>
            <a:r>
              <a:rPr lang="en-US" b="1" baseline="0" dirty="0" smtClean="0"/>
              <a:t>“Infinity Environments”</a:t>
            </a:r>
            <a:endParaRPr lang="en-US" b="1" dirty="0" smtClean="0"/>
          </a:p>
          <a:p>
            <a:pPr marL="640594" lvl="1" indent="-174708" defTabSz="931774">
              <a:buFont typeface="Arial" panose="020B0604020202020204" pitchFamily="34" charset="0"/>
              <a:buChar char="•"/>
              <a:defRPr/>
            </a:pPr>
            <a:r>
              <a:rPr lang="en-US" dirty="0" smtClean="0"/>
              <a:t>Like</a:t>
            </a:r>
            <a:r>
              <a:rPr lang="en-US" baseline="0" dirty="0" smtClean="0"/>
              <a:t> Turrell, i</a:t>
            </a:r>
            <a:r>
              <a:rPr lang="en-US" dirty="0" smtClean="0"/>
              <a:t>nvokes</a:t>
            </a:r>
            <a:r>
              <a:rPr lang="en-US" baseline="0" dirty="0" smtClean="0"/>
              <a:t> light as an almost tactile presence</a:t>
            </a:r>
          </a:p>
          <a:p>
            <a:endParaRPr lang="en-US" dirty="0" smtClean="0"/>
          </a:p>
          <a:p>
            <a:r>
              <a:rPr lang="en-US" dirty="0" smtClean="0"/>
              <a:t> </a:t>
            </a:r>
          </a:p>
        </p:txBody>
      </p:sp>
      <p:sp>
        <p:nvSpPr>
          <p:cNvPr id="4" name="Slide Number Placeholder 3"/>
          <p:cNvSpPr>
            <a:spLocks noGrp="1"/>
          </p:cNvSpPr>
          <p:nvPr>
            <p:ph type="sldNum" sz="quarter" idx="10"/>
          </p:nvPr>
        </p:nvSpPr>
        <p:spPr/>
        <p:txBody>
          <a:bodyPr/>
          <a:lstStyle/>
          <a:p>
            <a:fld id="{9789667A-9EB3-4871-8A61-B4FA06DEF7EA}" type="slidenum">
              <a:rPr lang="en-US" smtClean="0"/>
              <a:t>43</a:t>
            </a:fld>
            <a:endParaRPr lang="en-US"/>
          </a:p>
        </p:txBody>
      </p:sp>
    </p:spTree>
    <p:extLst>
      <p:ext uri="{BB962C8B-B14F-4D97-AF65-F5344CB8AC3E}">
        <p14:creationId xmlns:p14="http://schemas.microsoft.com/office/powerpoint/2010/main" val="18711856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Emphasizes the </a:t>
            </a:r>
            <a:r>
              <a:rPr lang="en-US" u="sng" dirty="0" smtClean="0"/>
              <a:t>viewer’s physical experience of space</a:t>
            </a:r>
            <a:endParaRPr lang="en-US" u="none" dirty="0" smtClean="0"/>
          </a:p>
          <a:p>
            <a:pPr marL="174708" indent="-174708">
              <a:buFont typeface="Arial" panose="020B0604020202020204" pitchFamily="34" charset="0"/>
              <a:buChar char="•"/>
            </a:pPr>
            <a:r>
              <a:rPr lang="en-US" u="none" dirty="0" smtClean="0"/>
              <a:t>Focuses</a:t>
            </a:r>
            <a:r>
              <a:rPr lang="en-US" dirty="0" smtClean="0"/>
              <a:t> attention on the way </a:t>
            </a:r>
            <a:r>
              <a:rPr lang="en-US" b="1" i="1" dirty="0" smtClean="0"/>
              <a:t>light almost imperceptibly changes along the horizon as the earth turns</a:t>
            </a:r>
          </a:p>
          <a:p>
            <a:pPr marL="174708" indent="-174708">
              <a:buFont typeface="Arial" panose="020B0604020202020204" pitchFamily="34" charset="0"/>
              <a:buChar char="•"/>
            </a:pPr>
            <a:r>
              <a:rPr lang="en-US" b="1" dirty="0" smtClean="0"/>
              <a:t>Destabilization</a:t>
            </a:r>
            <a:r>
              <a:rPr lang="en-US" b="1" baseline="0" dirty="0" smtClean="0"/>
              <a:t>!</a:t>
            </a:r>
            <a:endParaRPr lang="en-US" b="1" dirty="0" smtClean="0"/>
          </a:p>
          <a:p>
            <a:pPr marL="174708" indent="-174708">
              <a:buFont typeface="Arial" panose="020B0604020202020204" pitchFamily="34" charset="0"/>
              <a:buChar char="•"/>
            </a:pPr>
            <a:endParaRPr lang="en-US" dirty="0" smtClean="0"/>
          </a:p>
          <a:p>
            <a:pPr marL="174708" indent="-174708">
              <a:buFont typeface="Arial" panose="020B0604020202020204" pitchFamily="34" charset="0"/>
              <a:buChar char="•"/>
            </a:pPr>
            <a:r>
              <a:rPr lang="en-US" dirty="0" smtClean="0"/>
              <a:t>The story goes…he invited a few NY dealers to his Venice,</a:t>
            </a:r>
            <a:r>
              <a:rPr lang="en-US" baseline="0" dirty="0" smtClean="0"/>
              <a:t> CA studio to show them a new piece that used phosphorous paint and lights to create the sensation of a </a:t>
            </a:r>
            <a:r>
              <a:rPr lang="en-US" baseline="0" dirty="0" err="1" smtClean="0"/>
              <a:t>mistlike</a:t>
            </a:r>
            <a:r>
              <a:rPr lang="en-US" baseline="0" dirty="0" smtClean="0"/>
              <a:t> piece bisecting the studio. </a:t>
            </a:r>
          </a:p>
          <a:p>
            <a:pPr marL="174708" indent="-174708">
              <a:buFont typeface="Arial" panose="020B0604020202020204" pitchFamily="34" charset="0"/>
              <a:buChar char="•"/>
            </a:pPr>
            <a:r>
              <a:rPr lang="en-US" baseline="0" dirty="0" smtClean="0"/>
              <a:t>They, instead, made a beeline to some earlier, popular light works that acted more like paintings, hung on the wall. (</a:t>
            </a:r>
            <a:r>
              <a:rPr lang="en-US" b="1" baseline="0" dirty="0" smtClean="0"/>
              <a:t>like this one</a:t>
            </a:r>
            <a:r>
              <a:rPr lang="en-US" baseline="0" dirty="0" smtClean="0"/>
              <a:t>)</a:t>
            </a:r>
          </a:p>
          <a:p>
            <a:pPr marL="174708" indent="-174708">
              <a:buFont typeface="Arial" panose="020B0604020202020204" pitchFamily="34" charset="0"/>
              <a:buChar char="•"/>
            </a:pPr>
            <a:r>
              <a:rPr lang="en-US" baseline="0" dirty="0" smtClean="0"/>
              <a:t>Never worked with them – they didn’t get it</a:t>
            </a:r>
          </a:p>
          <a:p>
            <a:endParaRPr lang="en-US" baseline="0" dirty="0" smtClean="0"/>
          </a:p>
          <a:p>
            <a:pPr marL="174708" indent="-174708">
              <a:buFont typeface="Arial" panose="020B0604020202020204" pitchFamily="34" charset="0"/>
              <a:buChar char="•"/>
            </a:pPr>
            <a:r>
              <a:rPr lang="en-US" baseline="0" dirty="0" smtClean="0"/>
              <a:t>He actually has refused many a museum exhibition because he is concerned his work won’t be shown the way he intends. </a:t>
            </a:r>
          </a:p>
          <a:p>
            <a:pPr marL="174708" indent="-174708">
              <a:buFont typeface="Arial" panose="020B0604020202020204" pitchFamily="34" charset="0"/>
              <a:buChar char="•"/>
            </a:pPr>
            <a:r>
              <a:rPr lang="en-US" baseline="0" dirty="0" smtClean="0"/>
              <a:t>Therefore, his work has been seen mostly on the West Coast and in Europe</a:t>
            </a:r>
          </a:p>
          <a:p>
            <a:pPr marL="174708" indent="-174708">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44</a:t>
            </a:fld>
            <a:endParaRPr lang="en-US"/>
          </a:p>
        </p:txBody>
      </p:sp>
    </p:spTree>
    <p:extLst>
      <p:ext uri="{BB962C8B-B14F-4D97-AF65-F5344CB8AC3E}">
        <p14:creationId xmlns:p14="http://schemas.microsoft.com/office/powerpoint/2010/main" val="29542891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Flavin’s </a:t>
            </a:r>
            <a:r>
              <a:rPr lang="en-US" i="1" dirty="0" smtClean="0"/>
              <a:t>Icons</a:t>
            </a:r>
          </a:p>
          <a:p>
            <a:pPr marL="174708" indent="-174708">
              <a:buFont typeface="Arial"/>
              <a:buChar char="•"/>
            </a:pPr>
            <a:endParaRPr lang="en-US" i="0" dirty="0" smtClean="0"/>
          </a:p>
          <a:p>
            <a:pPr marL="174708" indent="-174708">
              <a:buFont typeface="Arial"/>
              <a:buChar char="•"/>
            </a:pPr>
            <a:r>
              <a:rPr lang="en-US" i="0" dirty="0" smtClean="0"/>
              <a:t>Similar</a:t>
            </a:r>
            <a:r>
              <a:rPr lang="en-US" i="0" baseline="0" dirty="0" smtClean="0"/>
              <a:t> to Flavin’s work</a:t>
            </a:r>
          </a:p>
          <a:p>
            <a:pPr marL="174708" indent="-174708">
              <a:buFont typeface="Arial"/>
              <a:buChar char="•"/>
            </a:pPr>
            <a:r>
              <a:rPr lang="en-US" i="0" dirty="0" smtClean="0"/>
              <a:t>But</a:t>
            </a:r>
            <a:r>
              <a:rPr lang="en-US" i="0" baseline="0" dirty="0" smtClean="0"/>
              <a:t> Flavin is showing </a:t>
            </a:r>
            <a:r>
              <a:rPr lang="en-US" i="0" dirty="0" smtClean="0"/>
              <a:t>where light and color</a:t>
            </a:r>
            <a:r>
              <a:rPr lang="en-US" i="0" baseline="0" dirty="0" smtClean="0"/>
              <a:t> emanate from </a:t>
            </a:r>
          </a:p>
          <a:p>
            <a:endParaRPr lang="en-US" i="0" dirty="0"/>
          </a:p>
        </p:txBody>
      </p:sp>
      <p:sp>
        <p:nvSpPr>
          <p:cNvPr id="4" name="Slide Number Placeholder 3"/>
          <p:cNvSpPr>
            <a:spLocks noGrp="1"/>
          </p:cNvSpPr>
          <p:nvPr>
            <p:ph type="sldNum" sz="quarter" idx="10"/>
          </p:nvPr>
        </p:nvSpPr>
        <p:spPr/>
        <p:txBody>
          <a:bodyPr/>
          <a:lstStyle/>
          <a:p>
            <a:fld id="{9789667A-9EB3-4871-8A61-B4FA06DEF7EA}" type="slidenum">
              <a:rPr lang="en-US" smtClean="0"/>
              <a:t>45</a:t>
            </a:fld>
            <a:endParaRPr lang="en-US"/>
          </a:p>
        </p:txBody>
      </p:sp>
    </p:spTree>
    <p:extLst>
      <p:ext uri="{BB962C8B-B14F-4D97-AF65-F5344CB8AC3E}">
        <p14:creationId xmlns:p14="http://schemas.microsoft.com/office/powerpoint/2010/main" val="41446267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Curved white walls encased by a floor and ceiling that seem to recede with every step one takes toward the square of light positioned on the far wall. </a:t>
            </a:r>
          </a:p>
          <a:p>
            <a:pPr marL="174708" indent="-174708">
              <a:buFont typeface="Arial" panose="020B0604020202020204" pitchFamily="34" charset="0"/>
              <a:buChar char="•"/>
            </a:pPr>
            <a:r>
              <a:rPr lang="en-US" dirty="0" smtClean="0"/>
              <a:t>Inside there are no hard edges</a:t>
            </a:r>
          </a:p>
          <a:p>
            <a:pPr marL="174708" indent="-174708">
              <a:buFont typeface="Arial" panose="020B0604020202020204" pitchFamily="34" charset="0"/>
              <a:buChar char="•"/>
            </a:pPr>
            <a:r>
              <a:rPr lang="en-US" dirty="0" smtClean="0"/>
              <a:t>The sides of the room waver, while the bodies of other viewers sharpen to silhouettes. </a:t>
            </a:r>
          </a:p>
          <a:p>
            <a:pPr marL="174708" indent="-174708">
              <a:buFont typeface="Arial" panose="020B0604020202020204" pitchFamily="34" charset="0"/>
              <a:buChar char="•"/>
            </a:pPr>
            <a:r>
              <a:rPr lang="en-US" dirty="0" smtClean="0"/>
              <a:t>To achieve these illusory effects, Wheeler employed several manipulations, including minimizing the number of visible elements within the space and using white paint on the interior surfaces to enhance the way light “paints” the room. </a:t>
            </a:r>
          </a:p>
          <a:p>
            <a:pPr marL="174708" indent="-174708">
              <a:buFont typeface="Arial" panose="020B0604020202020204" pitchFamily="34" charset="0"/>
              <a:buChar char="•"/>
            </a:pPr>
            <a:r>
              <a:rPr lang="en-US" dirty="0" smtClean="0"/>
              <a:t>He also defused the light so that it casts no shadow. </a:t>
            </a:r>
          </a:p>
          <a:p>
            <a:pPr marL="174708" indent="-174708">
              <a:buFont typeface="Arial" panose="020B0604020202020204" pitchFamily="34" charset="0"/>
              <a:buChar char="•"/>
            </a:pPr>
            <a:r>
              <a:rPr lang="en-US" dirty="0" smtClean="0"/>
              <a:t>The result is a phenomenon that overtakes the artwork’s individual components</a:t>
            </a:r>
          </a:p>
          <a:p>
            <a:pPr marL="174708" indent="-174708">
              <a:buFont typeface="Arial" panose="020B0604020202020204" pitchFamily="34" charset="0"/>
              <a:buChar char="•"/>
            </a:pPr>
            <a:r>
              <a:rPr lang="en-US" dirty="0" smtClean="0"/>
              <a:t>A hallmark of Light and Space work --- </a:t>
            </a:r>
            <a:r>
              <a:rPr lang="en-US" u="sng" dirty="0" smtClean="0"/>
              <a:t>lacking form, the materials dwindle in significance compared to the viewer’s experience.</a:t>
            </a:r>
            <a:endParaRPr lang="en-US" u="sng" dirty="0"/>
          </a:p>
        </p:txBody>
      </p:sp>
      <p:sp>
        <p:nvSpPr>
          <p:cNvPr id="4" name="Slide Number Placeholder 3"/>
          <p:cNvSpPr>
            <a:spLocks noGrp="1"/>
          </p:cNvSpPr>
          <p:nvPr>
            <p:ph type="sldNum" sz="quarter" idx="10"/>
          </p:nvPr>
        </p:nvSpPr>
        <p:spPr/>
        <p:txBody>
          <a:bodyPr/>
          <a:lstStyle/>
          <a:p>
            <a:fld id="{9789667A-9EB3-4871-8A61-B4FA06DEF7EA}" type="slidenum">
              <a:rPr lang="en-US" smtClean="0"/>
              <a:t>46</a:t>
            </a:fld>
            <a:endParaRPr lang="en-US"/>
          </a:p>
        </p:txBody>
      </p:sp>
    </p:spTree>
    <p:extLst>
      <p:ext uri="{BB962C8B-B14F-4D97-AF65-F5344CB8AC3E}">
        <p14:creationId xmlns:p14="http://schemas.microsoft.com/office/powerpoint/2010/main" val="6640159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Robert Irwin</a:t>
            </a:r>
          </a:p>
          <a:p>
            <a:pPr marL="174708" indent="-174708">
              <a:buFont typeface="Arial" panose="020B0604020202020204" pitchFamily="34" charset="0"/>
              <a:buChar char="•"/>
            </a:pPr>
            <a:endParaRPr lang="en-US" b="1" dirty="0" smtClean="0"/>
          </a:p>
          <a:p>
            <a:pPr marL="174708" indent="-174708">
              <a:buFont typeface="Arial" panose="020B0604020202020204" pitchFamily="34" charset="0"/>
              <a:buChar char="•"/>
            </a:pPr>
            <a:r>
              <a:rPr lang="en-US" b="1" dirty="0" smtClean="0"/>
              <a:t>“site-conditioned” </a:t>
            </a:r>
            <a:r>
              <a:rPr lang="en-US" dirty="0" smtClean="0"/>
              <a:t>projects take their cues from, and are dependent on, their surroundings</a:t>
            </a:r>
          </a:p>
          <a:p>
            <a:pPr marL="174708" indent="-174708">
              <a:buFont typeface="Arial" panose="020B0604020202020204" pitchFamily="34" charset="0"/>
              <a:buChar char="•"/>
            </a:pPr>
            <a:r>
              <a:rPr lang="en-US" dirty="0" smtClean="0"/>
              <a:t>Results in unexpected visual and aesthetic outcomes</a:t>
            </a:r>
          </a:p>
          <a:p>
            <a:pPr marL="174708" indent="-174708">
              <a:buFont typeface="Arial" panose="020B0604020202020204" pitchFamily="34" charset="0"/>
              <a:buChar char="•"/>
            </a:pPr>
            <a:r>
              <a:rPr lang="en-US" dirty="0"/>
              <a:t>The work is characterized by its </a:t>
            </a:r>
            <a:r>
              <a:rPr lang="en-US" u="sng" dirty="0"/>
              <a:t>rootedness in the relationship between a work’s physical manifestation and the viewer’s perception</a:t>
            </a:r>
          </a:p>
          <a:p>
            <a:endParaRPr lang="en-US" u="sng" dirty="0"/>
          </a:p>
          <a:p>
            <a:pPr marL="174708" indent="-174708">
              <a:buFont typeface="Arial" panose="020B0604020202020204" pitchFamily="34" charset="0"/>
              <a:buChar char="•"/>
            </a:pPr>
            <a:r>
              <a:rPr lang="en-US" dirty="0"/>
              <a:t>Late-60s: Made a series of </a:t>
            </a:r>
            <a:r>
              <a:rPr lang="en-US" b="1" dirty="0"/>
              <a:t>“discs” </a:t>
            </a:r>
          </a:p>
          <a:p>
            <a:pPr marL="174708" indent="-174708">
              <a:buFont typeface="Arial" panose="020B0604020202020204" pitchFamily="34" charset="0"/>
              <a:buChar char="•"/>
            </a:pPr>
            <a:r>
              <a:rPr lang="en-US" dirty="0"/>
              <a:t>This work ultimately compelled him to abandon the production of discrete objects in favor of the creation of environments</a:t>
            </a:r>
          </a:p>
          <a:p>
            <a:pPr marL="174708" indent="-174708">
              <a:buFont typeface="Arial" panose="020B0604020202020204" pitchFamily="34" charset="0"/>
              <a:buChar char="•"/>
            </a:pPr>
            <a:r>
              <a:rPr lang="en-US" dirty="0"/>
              <a:t>Interested in the </a:t>
            </a:r>
            <a:r>
              <a:rPr lang="en-US" u="sng" dirty="0"/>
              <a:t>fundamental nature of experience</a:t>
            </a:r>
            <a:endParaRPr lang="en-US" u="sng" dirty="0" smtClean="0"/>
          </a:p>
          <a:p>
            <a:pPr marL="174708" indent="-174708">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fld id="{9789667A-9EB3-4871-8A61-B4FA06DEF7EA}" type="slidenum">
              <a:rPr lang="en-US" smtClean="0"/>
              <a:t>47</a:t>
            </a:fld>
            <a:endParaRPr lang="en-US"/>
          </a:p>
        </p:txBody>
      </p:sp>
    </p:spTree>
    <p:extLst>
      <p:ext uri="{BB962C8B-B14F-4D97-AF65-F5344CB8AC3E}">
        <p14:creationId xmlns:p14="http://schemas.microsoft.com/office/powerpoint/2010/main" val="2967167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1966: His concerns led him to the </a:t>
            </a:r>
            <a:r>
              <a:rPr lang="en-US" b="1" dirty="0"/>
              <a:t>convex disc format</a:t>
            </a:r>
          </a:p>
          <a:p>
            <a:pPr marL="640594" lvl="1" indent="-174708">
              <a:buFont typeface="Arial" panose="020B0604020202020204" pitchFamily="34" charset="0"/>
              <a:buChar char="•"/>
            </a:pPr>
            <a:r>
              <a:rPr lang="en-US" dirty="0"/>
              <a:t>He adopted the circular shape because the traditionally </a:t>
            </a:r>
            <a:r>
              <a:rPr lang="en-US" b="1" dirty="0"/>
              <a:t>rectilinear format of painting no longer made sense to him</a:t>
            </a:r>
          </a:p>
          <a:p>
            <a:pPr marL="465887" lvl="1"/>
            <a:endParaRPr lang="en-US" dirty="0"/>
          </a:p>
          <a:p>
            <a:pPr marL="174708" indent="-174708">
              <a:buFont typeface="Arial" panose="020B0604020202020204" pitchFamily="34" charset="0"/>
              <a:buChar char="•"/>
            </a:pPr>
            <a:r>
              <a:rPr lang="en-US" dirty="0"/>
              <a:t>A convex disc that projects twenty-four inches from the wall</a:t>
            </a:r>
          </a:p>
          <a:p>
            <a:pPr marL="174708" indent="-174708">
              <a:buFont typeface="Arial" panose="020B0604020202020204" pitchFamily="34" charset="0"/>
              <a:buChar char="•"/>
            </a:pPr>
            <a:r>
              <a:rPr lang="en-US" dirty="0"/>
              <a:t>Plastic tube supports this </a:t>
            </a:r>
          </a:p>
          <a:p>
            <a:pPr marL="174708" indent="-174708">
              <a:buFont typeface="Arial" panose="020B0604020202020204" pitchFamily="34" charset="0"/>
              <a:buChar char="•"/>
            </a:pPr>
            <a:r>
              <a:rPr lang="en-US" dirty="0"/>
              <a:t>Multiple coats of a white hue have been spray-painted onto the disc’s surface (hot rod culture!)</a:t>
            </a:r>
          </a:p>
          <a:p>
            <a:pPr marL="174708" indent="-174708">
              <a:buFont typeface="Arial" panose="020B0604020202020204" pitchFamily="34" charset="0"/>
              <a:buChar char="•"/>
            </a:pPr>
            <a:r>
              <a:rPr lang="en-US" dirty="0"/>
              <a:t>As the opaque paint moves toward the edges, it thins to transparency</a:t>
            </a:r>
          </a:p>
          <a:p>
            <a:pPr marL="174708" indent="-174708">
              <a:buFont typeface="Arial" panose="020B0604020202020204" pitchFamily="34" charset="0"/>
              <a:buChar char="•"/>
            </a:pPr>
            <a:r>
              <a:rPr lang="en-US" dirty="0"/>
              <a:t>A three-inch band divides the circle in half, and four floodlights bathe the object in light</a:t>
            </a:r>
          </a:p>
          <a:p>
            <a:pPr marL="174708" indent="-174708">
              <a:buFont typeface="Arial" panose="020B0604020202020204" pitchFamily="34" charset="0"/>
              <a:buChar char="•"/>
            </a:pPr>
            <a:r>
              <a:rPr lang="en-US" dirty="0"/>
              <a:t>The disc, wall, light, and shadows merge to offer </a:t>
            </a:r>
            <a:r>
              <a:rPr lang="en-US" u="sng" dirty="0"/>
              <a:t>a shifting sense of palpability and indeterminacy</a:t>
            </a:r>
            <a:r>
              <a:rPr lang="en-US" dirty="0"/>
              <a:t>, and a play between the real and the illusionistic</a:t>
            </a:r>
          </a:p>
          <a:p>
            <a:endParaRPr lang="en-US" dirty="0"/>
          </a:p>
          <a:p>
            <a:pPr marL="174708" indent="-174708">
              <a:buFont typeface="Arial" panose="020B0604020202020204" pitchFamily="34" charset="0"/>
              <a:buChar char="•"/>
            </a:pPr>
            <a:r>
              <a:rPr lang="en-US" dirty="0"/>
              <a:t>A work that appears to dissolve into its environment, in his words, to </a:t>
            </a:r>
            <a:r>
              <a:rPr lang="en-US" b="1" dirty="0"/>
              <a:t>"more or less transcending painting."</a:t>
            </a:r>
            <a:r>
              <a:rPr lang="en-US" dirty="0"/>
              <a:t> </a:t>
            </a:r>
          </a:p>
          <a:p>
            <a:pPr marL="174708" indent="-174708">
              <a:buFont typeface="Arial" panose="020B0604020202020204" pitchFamily="34" charset="0"/>
              <a:buChar char="•"/>
            </a:pPr>
            <a:r>
              <a:rPr lang="en-US" dirty="0"/>
              <a:t>A site/sight for experiencing the beauty, wonder, and complexity of visual perception.</a:t>
            </a:r>
          </a:p>
          <a:p>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48</a:t>
            </a:fld>
            <a:endParaRPr lang="en-US"/>
          </a:p>
        </p:txBody>
      </p:sp>
    </p:spTree>
    <p:extLst>
      <p:ext uri="{BB962C8B-B14F-4D97-AF65-F5344CB8AC3E}">
        <p14:creationId xmlns:p14="http://schemas.microsoft.com/office/powerpoint/2010/main" val="29350513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49</a:t>
            </a:fld>
            <a:endParaRPr lang="en-US"/>
          </a:p>
        </p:txBody>
      </p:sp>
    </p:spTree>
    <p:extLst>
      <p:ext uri="{BB962C8B-B14F-4D97-AF65-F5344CB8AC3E}">
        <p14:creationId xmlns:p14="http://schemas.microsoft.com/office/powerpoint/2010/main" val="3499820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AGNES</a:t>
            </a:r>
            <a:r>
              <a:rPr lang="en-US" b="1" baseline="0" dirty="0" smtClean="0"/>
              <a:t> MARTIN (1912-2004)</a:t>
            </a:r>
          </a:p>
          <a:p>
            <a:endParaRPr lang="en-US" baseline="0" dirty="0" smtClean="0"/>
          </a:p>
          <a:p>
            <a:pPr marL="174708" indent="-174708">
              <a:buFont typeface="Arial"/>
              <a:buChar char="•"/>
            </a:pPr>
            <a:r>
              <a:rPr lang="en-US" dirty="0" smtClean="0"/>
              <a:t>Often</a:t>
            </a:r>
            <a:r>
              <a:rPr lang="en-US" baseline="0" dirty="0" smtClean="0"/>
              <a:t> thought of as a minimalist</a:t>
            </a:r>
          </a:p>
          <a:p>
            <a:pPr marL="174708" indent="-174708">
              <a:buFont typeface="Arial"/>
              <a:buChar char="•"/>
            </a:pPr>
            <a:r>
              <a:rPr lang="en-US" baseline="0" dirty="0" smtClean="0"/>
              <a:t>Considered herself an </a:t>
            </a:r>
            <a:r>
              <a:rPr lang="en-US" baseline="0" dirty="0" err="1" smtClean="0"/>
              <a:t>Ab</a:t>
            </a:r>
            <a:r>
              <a:rPr lang="en-US" baseline="0" dirty="0" smtClean="0"/>
              <a:t> Ex painter</a:t>
            </a:r>
          </a:p>
          <a:p>
            <a:pPr marL="174708" indent="-174708">
              <a:buFont typeface="Arial"/>
              <a:buChar char="•"/>
            </a:pPr>
            <a:r>
              <a:rPr lang="en-US" baseline="0" dirty="0" smtClean="0"/>
              <a:t>Lived in Coenties Slip (NY) with other painters of the 1950s – good friends with Kelly</a:t>
            </a:r>
          </a:p>
          <a:p>
            <a:pPr marL="174708" indent="-174708">
              <a:buFont typeface="Arial"/>
              <a:buChar char="•"/>
            </a:pPr>
            <a:r>
              <a:rPr lang="en-US" baseline="0" dirty="0" smtClean="0"/>
              <a:t>Influenced by Reinhardt and Rothko</a:t>
            </a:r>
          </a:p>
          <a:p>
            <a:pPr marL="174708" indent="-174708">
              <a:buFont typeface="Arial"/>
              <a:buChar char="•"/>
            </a:pPr>
            <a:r>
              <a:rPr lang="en-US" baseline="0" dirty="0" smtClean="0"/>
              <a:t>Eventually moves to New Mexico </a:t>
            </a:r>
          </a:p>
          <a:p>
            <a:pPr marL="174708" indent="-174708">
              <a:buFont typeface="Arial"/>
              <a:buChar char="•"/>
            </a:pPr>
            <a:endParaRPr lang="en-US" baseline="0" dirty="0" smtClean="0"/>
          </a:p>
          <a:p>
            <a:pPr marL="174708" indent="-174708">
              <a:buFont typeface="Arial"/>
              <a:buChar char="•"/>
            </a:pPr>
            <a:r>
              <a:rPr lang="en-US" baseline="0" dirty="0" smtClean="0"/>
              <a:t>Handmade (abstract and expressive, just not the brash expressivity of </a:t>
            </a:r>
            <a:r>
              <a:rPr lang="en-US" baseline="0" dirty="0" err="1" smtClean="0"/>
              <a:t>Ab</a:t>
            </a:r>
            <a:r>
              <a:rPr lang="en-US" baseline="0" dirty="0" smtClean="0"/>
              <a:t> Ex male painters)</a:t>
            </a:r>
          </a:p>
          <a:p>
            <a:pPr marL="174708" indent="-174708">
              <a:buFont typeface="Arial"/>
              <a:buChar char="•"/>
            </a:pPr>
            <a:r>
              <a:rPr lang="en-US" baseline="0" dirty="0" smtClean="0"/>
              <a:t>Rooted in happiness and peace</a:t>
            </a:r>
          </a:p>
          <a:p>
            <a:pPr marL="174708" indent="-174708">
              <a:buFont typeface="Arial"/>
              <a:buChar char="•"/>
            </a:pPr>
            <a:r>
              <a:rPr lang="en-US" baseline="0" dirty="0" smtClean="0"/>
              <a:t>Rejects notion of artist as “tortured genius”</a:t>
            </a:r>
          </a:p>
          <a:p>
            <a:pPr marL="640594" lvl="1" indent="-174708">
              <a:buFont typeface="Arial"/>
              <a:buChar char="•"/>
            </a:pPr>
            <a:r>
              <a:rPr lang="en-US" baseline="0" dirty="0" smtClean="0"/>
              <a:t>Notice the grid that undergirds all of her work</a:t>
            </a:r>
          </a:p>
          <a:p>
            <a:pPr marL="640594" lvl="1" indent="-174708">
              <a:buFont typeface="Arial"/>
              <a:buChar char="•"/>
            </a:pPr>
            <a:r>
              <a:rPr lang="en-US" baseline="0" dirty="0" smtClean="0"/>
              <a:t>Work not about structure, but happiness</a:t>
            </a:r>
          </a:p>
          <a:p>
            <a:pPr marL="1106481" lvl="2" indent="-174708">
              <a:buFont typeface="Arial"/>
              <a:buChar char="•"/>
            </a:pPr>
            <a:r>
              <a:rPr lang="en-US" b="1" baseline="0" dirty="0" smtClean="0"/>
              <a:t>About feeling and recognition</a:t>
            </a:r>
          </a:p>
          <a:p>
            <a:pPr marL="640594" lvl="1" indent="-174708">
              <a:buFont typeface="Arial"/>
              <a:buChar char="•"/>
            </a:pPr>
            <a:endParaRPr lang="en-US" baseline="0" dirty="0" smtClean="0"/>
          </a:p>
          <a:p>
            <a:pPr marL="640594" lvl="1" indent="-174708">
              <a:buFont typeface="Arial"/>
              <a:buChar char="•"/>
            </a:pPr>
            <a:r>
              <a:rPr lang="en-US" baseline="0" dirty="0" smtClean="0"/>
              <a:t>Simplified</a:t>
            </a:r>
          </a:p>
          <a:p>
            <a:pPr marL="1106481" lvl="2" indent="-174708">
              <a:buFont typeface="Arial"/>
              <a:buChar char="•"/>
            </a:pPr>
            <a:r>
              <a:rPr lang="en-US" baseline="0" dirty="0" smtClean="0"/>
              <a:t>Allows for experimentation within parameters – frees one up, paradoxically</a:t>
            </a:r>
          </a:p>
          <a:p>
            <a:pPr marL="1106481" lvl="2" indent="-174708">
              <a:buFont typeface="Arial"/>
              <a:buChar char="•"/>
            </a:pPr>
            <a:r>
              <a:rPr lang="en-US" baseline="0" dirty="0" smtClean="0"/>
              <a:t>All works 6 or 5 ft. squares</a:t>
            </a:r>
          </a:p>
          <a:p>
            <a:pPr marL="1106481" lvl="2" indent="-174708">
              <a:buFont typeface="Arial"/>
              <a:buChar char="•"/>
            </a:pPr>
            <a:r>
              <a:rPr lang="en-US" baseline="0" dirty="0" smtClean="0"/>
              <a:t>Martin stated that she came into her artistic maturity around 1960</a:t>
            </a:r>
          </a:p>
          <a:p>
            <a:pPr marL="1106481" lvl="2" indent="-174708">
              <a:buFont typeface="Arial"/>
              <a:buChar char="•"/>
            </a:pPr>
            <a:r>
              <a:rPr lang="en-US" baseline="0" dirty="0" smtClean="0"/>
              <a:t>Her method: a square format; canvas primed with two layers of gesso; hand-drawn pencil lines; thin layers of paint, first in oils, then in acrylic which she preferred because it was much quicker to dry</a:t>
            </a:r>
          </a:p>
          <a:p>
            <a:pPr marL="640594" lvl="1" indent="-174708">
              <a:buFont typeface="Arial"/>
              <a:buChar char="•"/>
            </a:pPr>
            <a:r>
              <a:rPr lang="en-US" baseline="0" dirty="0" smtClean="0"/>
              <a:t>Student of Eastern philosophy</a:t>
            </a:r>
          </a:p>
          <a:p>
            <a:pPr marL="1106481" lvl="2" indent="-174708">
              <a:buFont typeface="Arial"/>
              <a:buChar char="•"/>
            </a:pPr>
            <a:r>
              <a:rPr lang="en-US" baseline="0" dirty="0" smtClean="0"/>
              <a:t>Paints one piece at a time</a:t>
            </a:r>
          </a:p>
          <a:p>
            <a:pPr marL="1106481" lvl="2" indent="-174708">
              <a:buFont typeface="Arial"/>
              <a:buChar char="•"/>
            </a:pPr>
            <a:r>
              <a:rPr lang="en-US" baseline="0" dirty="0" smtClean="0"/>
              <a:t>Very deliberate</a:t>
            </a:r>
          </a:p>
          <a:p>
            <a:pPr marL="1106481" lvl="2" indent="-174708">
              <a:buFont typeface="Arial"/>
              <a:buChar char="•"/>
            </a:pPr>
            <a:endParaRPr lang="en-US" baseline="0" dirty="0" smtClean="0"/>
          </a:p>
          <a:p>
            <a:pPr marL="931774" lvl="2" defTabSz="931774">
              <a:defRPr/>
            </a:pPr>
            <a:r>
              <a:rPr lang="en-US" b="1" dirty="0" smtClean="0"/>
              <a:t>Agnes Martin, Leaf, 1965</a:t>
            </a:r>
          </a:p>
          <a:p>
            <a:pPr marL="1106481" lvl="2" indent="-174708" defTabSz="931774">
              <a:buFont typeface="Arial"/>
              <a:buChar char="•"/>
              <a:defRPr/>
            </a:pPr>
            <a:r>
              <a:rPr lang="en-US" b="0" dirty="0" smtClean="0"/>
              <a:t>Expressing</a:t>
            </a:r>
            <a:r>
              <a:rPr lang="en-US" b="0" baseline="0" dirty="0" smtClean="0"/>
              <a:t> innocence of a tree via grid</a:t>
            </a:r>
          </a:p>
          <a:p>
            <a:pPr marL="1106481" lvl="2" indent="-174708" defTabSz="931774">
              <a:buFont typeface="Arial"/>
              <a:buChar char="•"/>
              <a:defRPr/>
            </a:pPr>
            <a:r>
              <a:rPr lang="en-US" b="0" baseline="0" dirty="0" smtClean="0"/>
              <a:t>Hand-drawn pencil lines</a:t>
            </a:r>
          </a:p>
          <a:p>
            <a:pPr marL="1106481" lvl="2" indent="-174708" defTabSz="931774">
              <a:buFont typeface="Arial"/>
              <a:buChar char="•"/>
              <a:defRPr/>
            </a:pPr>
            <a:r>
              <a:rPr lang="en-US" b="0" baseline="0" dirty="0" smtClean="0"/>
              <a:t>Meditative</a:t>
            </a:r>
          </a:p>
          <a:p>
            <a:pPr marL="931774" lvl="2" defTabSz="931774">
              <a:defRPr/>
            </a:pPr>
            <a:endParaRPr lang="en-US" b="0" baseline="0" dirty="0" smtClean="0"/>
          </a:p>
          <a:p>
            <a:pPr marL="1106481" lvl="2" indent="-174708" defTabSz="931774">
              <a:buFont typeface="Arial"/>
              <a:buChar char="•"/>
              <a:defRPr/>
            </a:pPr>
            <a:endParaRPr lang="en-US" b="1" dirty="0" smtClean="0"/>
          </a:p>
          <a:p>
            <a:pPr marL="1106481" lvl="2" indent="-174708">
              <a:buFont typeface="Arial"/>
              <a:buChar char="•"/>
            </a:pPr>
            <a:endParaRPr lang="en-US" baseline="0" dirty="0" smtClean="0"/>
          </a:p>
          <a:p>
            <a:pPr marL="174708" indent="-174708">
              <a:buFont typeface="Arial"/>
              <a:buChar char="•"/>
            </a:pPr>
            <a:endParaRPr lang="en-US" baseline="0" dirty="0" smtClean="0"/>
          </a:p>
          <a:p>
            <a:pPr marL="174708" indent="-174708">
              <a:buFont typeface="Arial"/>
              <a:buChar char="•"/>
            </a:pPr>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5</a:t>
            </a:fld>
            <a:endParaRPr lang="en-US"/>
          </a:p>
        </p:txBody>
      </p:sp>
    </p:spTree>
    <p:extLst>
      <p:ext uri="{BB962C8B-B14F-4D97-AF65-F5344CB8AC3E}">
        <p14:creationId xmlns:p14="http://schemas.microsoft.com/office/powerpoint/2010/main" val="39408898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Most interesting when once walks along the piece, not standing directly in front</a:t>
            </a:r>
            <a:r>
              <a:rPr lang="en-US" baseline="0" dirty="0" smtClean="0"/>
              <a:t> of it</a:t>
            </a:r>
          </a:p>
          <a:p>
            <a:pPr marL="174708" indent="-174708">
              <a:buFont typeface="Arial" panose="020B0604020202020204" pitchFamily="34" charset="0"/>
              <a:buChar char="•"/>
            </a:pPr>
            <a:r>
              <a:rPr lang="en-US" dirty="0" smtClean="0"/>
              <a:t>Almost develop a sense of a musical score</a:t>
            </a:r>
          </a:p>
          <a:p>
            <a:pPr marL="174708" indent="-174708">
              <a:buFont typeface="Arial" panose="020B0604020202020204" pitchFamily="34" charset="0"/>
              <a:buChar char="•"/>
            </a:pPr>
            <a:r>
              <a:rPr lang="en-US" dirty="0" smtClean="0"/>
              <a:t>Complicated rhythms develop</a:t>
            </a:r>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50</a:t>
            </a:fld>
            <a:endParaRPr lang="en-US"/>
          </a:p>
        </p:txBody>
      </p:sp>
    </p:spTree>
    <p:extLst>
      <p:ext uri="{BB962C8B-B14F-4D97-AF65-F5344CB8AC3E}">
        <p14:creationId xmlns:p14="http://schemas.microsoft.com/office/powerpoint/2010/main" val="29208992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LARRY BELL</a:t>
            </a:r>
          </a:p>
          <a:p>
            <a:pPr marL="174708" indent="-174708">
              <a:buFont typeface="Arial" panose="020B0604020202020204" pitchFamily="34" charset="0"/>
              <a:buChar char="•"/>
            </a:pPr>
            <a:endParaRPr lang="en-US" b="1" i="1" dirty="0"/>
          </a:p>
          <a:p>
            <a:r>
              <a:rPr lang="en-US" b="1" i="1" dirty="0"/>
              <a:t>Untitled (from the Terminal Series), </a:t>
            </a:r>
            <a:r>
              <a:rPr lang="en-US" b="1" dirty="0"/>
              <a:t>1968</a:t>
            </a:r>
          </a:p>
          <a:p>
            <a:pPr marL="174708" indent="-174708">
              <a:buFont typeface="Arial" panose="020B0604020202020204" pitchFamily="34" charset="0"/>
              <a:buChar char="•"/>
            </a:pPr>
            <a:endParaRPr lang="en-US" dirty="0"/>
          </a:p>
          <a:p>
            <a:pPr marL="174708" indent="-174708">
              <a:buFont typeface="Wingdings" panose="05000000000000000000" pitchFamily="2" charset="2"/>
              <a:buChar char="Ø"/>
            </a:pPr>
            <a:r>
              <a:rPr lang="en-US" dirty="0"/>
              <a:t>“a distraction-free work that can induce a contemplative, even spiritual, attitude.” – M. Thistlethwaite</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The </a:t>
            </a:r>
            <a:r>
              <a:rPr lang="en-US" i="1" dirty="0"/>
              <a:t>Terminal Series</a:t>
            </a:r>
          </a:p>
          <a:p>
            <a:pPr marL="640594" lvl="1" indent="-174708">
              <a:buFont typeface="Arial" panose="020B0604020202020204" pitchFamily="34" charset="0"/>
              <a:buChar char="•"/>
            </a:pPr>
            <a:r>
              <a:rPr lang="en-US" dirty="0"/>
              <a:t>All works should be 50 inches high, no matter the size of the individual cube</a:t>
            </a:r>
          </a:p>
          <a:p>
            <a:pPr marL="465887" lvl="1"/>
            <a:endParaRPr lang="en-US" i="1" dirty="0"/>
          </a:p>
          <a:p>
            <a:pPr marL="174708" indent="-174708">
              <a:buFont typeface="Arial" panose="020B0604020202020204" pitchFamily="34" charset="0"/>
              <a:buChar char="•"/>
            </a:pPr>
            <a:r>
              <a:rPr lang="en-US" dirty="0"/>
              <a:t>Pedestal</a:t>
            </a:r>
          </a:p>
          <a:p>
            <a:pPr marL="640594" lvl="1" indent="-174708">
              <a:buFont typeface="Arial" panose="020B0604020202020204" pitchFamily="34" charset="0"/>
              <a:buChar char="•"/>
            </a:pPr>
            <a:r>
              <a:rPr lang="en-US" dirty="0"/>
              <a:t>38” high Plexiglas support is translucent, highlighting the smoky-gray color of the glass box. </a:t>
            </a:r>
          </a:p>
          <a:p>
            <a:pPr marL="640594" lvl="1" indent="-174708">
              <a:buFont typeface="Arial" panose="020B0604020202020204" pitchFamily="34" charset="0"/>
              <a:buChar char="•"/>
            </a:pPr>
            <a:r>
              <a:rPr lang="en-US" dirty="0"/>
              <a:t>Can see into and through all sides</a:t>
            </a:r>
          </a:p>
          <a:p>
            <a:pPr marL="640594" lvl="1" indent="-174708">
              <a:buFont typeface="Arial" panose="020B0604020202020204" pitchFamily="34" charset="0"/>
              <a:buChar char="•"/>
            </a:pPr>
            <a:r>
              <a:rPr lang="en-US" dirty="0"/>
              <a:t>An indicator that this is art</a:t>
            </a:r>
          </a:p>
          <a:p>
            <a:pPr marL="465887" lvl="1"/>
            <a:endParaRPr lang="en-US" dirty="0"/>
          </a:p>
          <a:p>
            <a:pPr marL="174708" indent="-174708">
              <a:buFont typeface="Arial" panose="020B0604020202020204" pitchFamily="34" charset="0"/>
              <a:buChar char="•"/>
            </a:pPr>
            <a:r>
              <a:rPr lang="en-US" dirty="0"/>
              <a:t>Coloration</a:t>
            </a:r>
          </a:p>
          <a:p>
            <a:pPr marL="640594" lvl="1" indent="-174708">
              <a:buFont typeface="Arial" panose="020B0604020202020204" pitchFamily="34" charset="0"/>
              <a:buChar char="•"/>
            </a:pPr>
            <a:r>
              <a:rPr lang="en-US" dirty="0"/>
              <a:t>Made by tinting clear class with a High Vacuum Optical Coating Machine</a:t>
            </a:r>
          </a:p>
          <a:p>
            <a:pPr marL="1106481" lvl="2" indent="-174708">
              <a:buFont typeface="Arial" panose="020B0604020202020204" pitchFamily="34" charset="0"/>
              <a:buChar char="•"/>
            </a:pPr>
            <a:r>
              <a:rPr lang="en-US" dirty="0"/>
              <a:t>“Front surface” technology – applied a reflective film to the front of the glass</a:t>
            </a:r>
          </a:p>
          <a:p>
            <a:pPr marL="1572368" lvl="3" indent="-174708">
              <a:buFont typeface="Arial" panose="020B0604020202020204" pitchFamily="34" charset="0"/>
              <a:buChar char="•"/>
            </a:pPr>
            <a:r>
              <a:rPr lang="en-US" dirty="0"/>
              <a:t>Later, used a large machine to do this</a:t>
            </a:r>
          </a:p>
          <a:p>
            <a:pPr marL="1106481" lvl="2" indent="-174708">
              <a:buFont typeface="Arial" panose="020B0604020202020204" pitchFamily="34" charset="0"/>
              <a:buChar char="•"/>
            </a:pPr>
            <a:r>
              <a:rPr lang="en-US" dirty="0"/>
              <a:t>originally manufactured for the United States Air Force to coat the glass surfaces of fighter plane cockpits</a:t>
            </a:r>
          </a:p>
          <a:p>
            <a:pPr marL="1106481" lvl="2" indent="-174708">
              <a:buFont typeface="Arial" panose="020B0604020202020204" pitchFamily="34" charset="0"/>
              <a:buChar char="•"/>
            </a:pPr>
            <a:r>
              <a:rPr lang="en-US" dirty="0"/>
              <a:t>allowed the artist to chemically bind four extraordinarily thin layers of atomized mineral/metal compounds to the glass</a:t>
            </a:r>
          </a:p>
          <a:p>
            <a:pPr marL="640594" lvl="1" indent="-174708">
              <a:buFont typeface="Arial" panose="020B0604020202020204" pitchFamily="34" charset="0"/>
              <a:buChar char="•"/>
            </a:pPr>
            <a:r>
              <a:rPr lang="en-US" dirty="0"/>
              <a:t>Too heavy a tint would render the interior of the cube invisible; an absence of coloristic variance would cause the viewer's perceptual experience to be a tad one-dimensional. </a:t>
            </a:r>
          </a:p>
          <a:p>
            <a:pPr marL="640594" lvl="1" indent="-174708">
              <a:buFont typeface="Arial" panose="020B0604020202020204" pitchFamily="34" charset="0"/>
              <a:buChar char="•"/>
            </a:pPr>
            <a:r>
              <a:rPr lang="en-US" dirty="0"/>
              <a:t>Each pane of colored glass is slightly more heavily tinted at its edges, growing less opaque toward its center. </a:t>
            </a:r>
          </a:p>
          <a:p>
            <a:pPr marL="640594" lvl="1" indent="-174708">
              <a:buFont typeface="Arial" panose="020B0604020202020204" pitchFamily="34" charset="0"/>
              <a:buChar char="•"/>
            </a:pPr>
            <a:r>
              <a:rPr lang="en-US" dirty="0"/>
              <a:t>Give a sense of mystery</a:t>
            </a:r>
          </a:p>
          <a:p>
            <a:endParaRPr lang="en-US" dirty="0"/>
          </a:p>
          <a:p>
            <a:pPr marL="174708" indent="-174708">
              <a:buFont typeface="Arial" panose="020B0604020202020204" pitchFamily="34" charset="0"/>
              <a:buChar char="•"/>
            </a:pPr>
            <a:r>
              <a:rPr lang="en-US" dirty="0"/>
              <a:t>Movement</a:t>
            </a:r>
          </a:p>
          <a:p>
            <a:pPr marL="640594" lvl="1" indent="-174708">
              <a:buFont typeface="Arial" panose="020B0604020202020204" pitchFamily="34" charset="0"/>
              <a:buChar char="•"/>
            </a:pPr>
            <a:r>
              <a:rPr lang="en-US" dirty="0"/>
              <a:t>The work always prompts the viewer to move about it, thus changing their viewpoint and augmenting their perception</a:t>
            </a:r>
          </a:p>
          <a:p>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51</a:t>
            </a:fld>
            <a:endParaRPr lang="en-US"/>
          </a:p>
        </p:txBody>
      </p:sp>
    </p:spTree>
    <p:extLst>
      <p:ext uri="{BB962C8B-B14F-4D97-AF65-F5344CB8AC3E}">
        <p14:creationId xmlns:p14="http://schemas.microsoft.com/office/powerpoint/2010/main" val="26479323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Bell in his studio, Taos, NM</a:t>
            </a:r>
          </a:p>
          <a:p>
            <a:pPr marL="174708" indent="-174708">
              <a:buFont typeface="Arial" panose="020B0604020202020204" pitchFamily="34" charset="0"/>
              <a:buChar char="•"/>
            </a:pPr>
            <a:r>
              <a:rPr lang="en-US" dirty="0" smtClean="0"/>
              <a:t>Not ordered, like Minimalists, but handmade</a:t>
            </a:r>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52</a:t>
            </a:fld>
            <a:endParaRPr lang="en-US"/>
          </a:p>
        </p:txBody>
      </p:sp>
    </p:spTree>
    <p:extLst>
      <p:ext uri="{BB962C8B-B14F-4D97-AF65-F5344CB8AC3E}">
        <p14:creationId xmlns:p14="http://schemas.microsoft.com/office/powerpoint/2010/main" val="34167646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Another example</a:t>
            </a:r>
          </a:p>
          <a:p>
            <a:pPr marL="174708" indent="-174708">
              <a:buFont typeface="Arial" panose="020B0604020202020204" pitchFamily="34" charset="0"/>
              <a:buChar char="•"/>
            </a:pPr>
            <a:r>
              <a:rPr lang="en-US" dirty="0" smtClean="0"/>
              <a:t>Iridescent here, the color more</a:t>
            </a:r>
            <a:r>
              <a:rPr lang="en-US" baseline="0" dirty="0" smtClean="0"/>
              <a:t> noticeable</a:t>
            </a:r>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53</a:t>
            </a:fld>
            <a:endParaRPr lang="en-US"/>
          </a:p>
        </p:txBody>
      </p:sp>
    </p:spTree>
    <p:extLst>
      <p:ext uri="{BB962C8B-B14F-4D97-AF65-F5344CB8AC3E}">
        <p14:creationId xmlns:p14="http://schemas.microsoft.com/office/powerpoint/2010/main" val="35176499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cap="all" dirty="0"/>
              <a:t>Provides the viewer with many viewpoints</a:t>
            </a:r>
          </a:p>
          <a:p>
            <a:pPr marL="174708" indent="-174708">
              <a:buFont typeface="Arial" panose="020B0604020202020204" pitchFamily="34" charset="0"/>
              <a:buChar char="•"/>
            </a:pPr>
            <a:r>
              <a:rPr lang="en-US" cap="all" dirty="0"/>
              <a:t>Changes in scale</a:t>
            </a:r>
          </a:p>
          <a:p>
            <a:pPr marL="174708" indent="-174708">
              <a:buFont typeface="Arial" panose="020B0604020202020204" pitchFamily="34" charset="0"/>
              <a:buChar char="•"/>
            </a:pPr>
            <a:r>
              <a:rPr lang="en-US" cap="all" dirty="0"/>
              <a:t>Opportunities to see differently</a:t>
            </a:r>
          </a:p>
          <a:p>
            <a:pPr marL="174708" indent="-174708">
              <a:buFont typeface="Arial" panose="020B0604020202020204" pitchFamily="34" charset="0"/>
              <a:buChar char="•"/>
            </a:pPr>
            <a:r>
              <a:rPr lang="en-US" cap="all" dirty="0"/>
              <a:t>Translucent, reflective, and opaque</a:t>
            </a:r>
          </a:p>
          <a:p>
            <a:pPr marL="174708" indent="-174708">
              <a:buFont typeface="Arial" panose="020B0604020202020204" pitchFamily="34" charset="0"/>
              <a:buChar char="•"/>
            </a:pPr>
            <a:r>
              <a:rPr lang="en-US" cap="all" dirty="0"/>
              <a:t>Changes according to the space it occupies</a:t>
            </a:r>
          </a:p>
          <a:p>
            <a:endParaRPr lang="en-US" baseline="0" dirty="0" smtClean="0"/>
          </a:p>
          <a:p>
            <a:pPr marL="174708" indent="-174708">
              <a:buFont typeface="Arial" panose="020B0604020202020204" pitchFamily="34" charset="0"/>
              <a:buChar char="•"/>
            </a:pPr>
            <a:r>
              <a:rPr lang="en-US" dirty="0"/>
              <a:t>This work (the artist's largest) was on display at the Modern in 1977 (in our days as the Fort Worth Art Museum). </a:t>
            </a:r>
          </a:p>
          <a:p>
            <a:pPr marL="174708" indent="-174708">
              <a:buFont typeface="Arial" panose="020B0604020202020204" pitchFamily="34" charset="0"/>
              <a:buChar char="•"/>
            </a:pPr>
            <a:r>
              <a:rPr lang="en-US" dirty="0"/>
              <a:t>This ambitious work, comprised of fifty-six mirrored panels arranged in two parallel sections, was never installed in its entirety. </a:t>
            </a:r>
          </a:p>
          <a:p>
            <a:pPr marL="174708" indent="-174708">
              <a:buFont typeface="Arial" panose="020B0604020202020204" pitchFamily="34" charset="0"/>
              <a:buChar char="•"/>
            </a:pPr>
            <a:r>
              <a:rPr lang="en-US" dirty="0"/>
              <a:t>Instead, segments of it were installed in various iterations and according to the time and space constraints of its host institutions. </a:t>
            </a:r>
          </a:p>
          <a:p>
            <a:pPr marL="174708" indent="-174708">
              <a:buFont typeface="Arial" panose="020B0604020202020204" pitchFamily="34" charset="0"/>
              <a:buChar char="•"/>
            </a:pPr>
            <a:r>
              <a:rPr lang="en-US" i="1" dirty="0"/>
              <a:t>Iceberg and Its Shadow</a:t>
            </a:r>
            <a:r>
              <a:rPr lang="en-US" dirty="0"/>
              <a:t> was most completely installed during its time at the Modern (time constraints prohibited the full installation of the piece).</a:t>
            </a:r>
            <a:endParaRPr lang="en-US" dirty="0" smtClean="0"/>
          </a:p>
          <a:p>
            <a:endParaRPr lang="en-US" cap="all" dirty="0"/>
          </a:p>
        </p:txBody>
      </p:sp>
      <p:sp>
        <p:nvSpPr>
          <p:cNvPr id="4" name="Slide Number Placeholder 3"/>
          <p:cNvSpPr>
            <a:spLocks noGrp="1"/>
          </p:cNvSpPr>
          <p:nvPr>
            <p:ph type="sldNum" sz="quarter" idx="10"/>
          </p:nvPr>
        </p:nvSpPr>
        <p:spPr/>
        <p:txBody>
          <a:bodyPr/>
          <a:lstStyle/>
          <a:p>
            <a:fld id="{9789667A-9EB3-4871-8A61-B4FA06DEF7EA}" type="slidenum">
              <a:rPr lang="en-US" smtClean="0"/>
              <a:t>54</a:t>
            </a:fld>
            <a:endParaRPr lang="en-US"/>
          </a:p>
        </p:txBody>
      </p:sp>
    </p:spTree>
    <p:extLst>
      <p:ext uri="{BB962C8B-B14F-4D97-AF65-F5344CB8AC3E}">
        <p14:creationId xmlns:p14="http://schemas.microsoft.com/office/powerpoint/2010/main" val="33509866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PETER</a:t>
            </a:r>
            <a:r>
              <a:rPr lang="en-US" b="1" baseline="0" dirty="0" smtClean="0"/>
              <a:t> ALEXANDER</a:t>
            </a:r>
          </a:p>
          <a:p>
            <a:endParaRPr lang="en-US" baseline="0" dirty="0" smtClean="0"/>
          </a:p>
          <a:p>
            <a:pPr marL="174708" indent="-174708">
              <a:buFont typeface="Arial"/>
              <a:buChar char="•"/>
            </a:pPr>
            <a:r>
              <a:rPr lang="en-US" dirty="0" smtClean="0"/>
              <a:t>Well-known for his </a:t>
            </a:r>
            <a:r>
              <a:rPr lang="en-US" b="1" dirty="0" smtClean="0"/>
              <a:t>sleek resin sculptures </a:t>
            </a:r>
          </a:p>
          <a:p>
            <a:pPr marL="640594" lvl="1" indent="-174708">
              <a:buFont typeface="Arial" panose="020B0604020202020204" pitchFamily="34" charset="0"/>
              <a:buChar char="•"/>
            </a:pPr>
            <a:r>
              <a:rPr lang="en-US" b="1" dirty="0" smtClean="0"/>
              <a:t>Poured</a:t>
            </a:r>
            <a:r>
              <a:rPr lang="en-US" b="1" baseline="0" dirty="0" smtClean="0"/>
              <a:t> molten resin in carved wood molds</a:t>
            </a:r>
          </a:p>
          <a:p>
            <a:pPr marL="1106481" lvl="2" indent="-174708">
              <a:buFont typeface="Arial" panose="020B0604020202020204" pitchFamily="34" charset="0"/>
              <a:buChar char="•"/>
            </a:pPr>
            <a:r>
              <a:rPr lang="en-US" b="1" baseline="0" dirty="0" smtClean="0"/>
              <a:t>Handmade!</a:t>
            </a:r>
            <a:endParaRPr lang="en-US" b="1" dirty="0" smtClean="0"/>
          </a:p>
          <a:p>
            <a:pPr marL="174708" indent="-174708">
              <a:buFont typeface="Arial" panose="020B0604020202020204" pitchFamily="34" charset="0"/>
              <a:buChar char="•"/>
            </a:pPr>
            <a:r>
              <a:rPr lang="en-US" dirty="0" smtClean="0"/>
              <a:t>Geometric</a:t>
            </a:r>
            <a:r>
              <a:rPr lang="en-US" baseline="0" dirty="0" smtClean="0"/>
              <a:t> </a:t>
            </a:r>
            <a:r>
              <a:rPr lang="en-US" dirty="0" smtClean="0"/>
              <a:t>works in resin are simple and understated</a:t>
            </a:r>
          </a:p>
          <a:p>
            <a:pPr marL="174708" indent="-174708">
              <a:buFont typeface="Arial" panose="020B0604020202020204" pitchFamily="34" charset="0"/>
              <a:buChar char="•"/>
            </a:pPr>
            <a:r>
              <a:rPr lang="en-US" dirty="0" smtClean="0"/>
              <a:t>Clearly show his ability to evoke feeling with little detail</a:t>
            </a:r>
          </a:p>
          <a:p>
            <a:pPr marL="174708" indent="-174708">
              <a:buFont typeface="Arial" panose="020B0604020202020204" pitchFamily="34" charset="0"/>
              <a:buChar char="•"/>
            </a:pPr>
            <a:r>
              <a:rPr lang="en-US" dirty="0" smtClean="0"/>
              <a:t>Also</a:t>
            </a:r>
            <a:r>
              <a:rPr lang="en-US" baseline="0" dirty="0" smtClean="0"/>
              <a:t> w</a:t>
            </a:r>
            <a:r>
              <a:rPr lang="en-US" dirty="0" smtClean="0"/>
              <a:t>orks in paint, pastel, and other mediums</a:t>
            </a:r>
          </a:p>
          <a:p>
            <a:endParaRPr lang="en-US" baseline="0" dirty="0" smtClean="0"/>
          </a:p>
          <a:p>
            <a:pPr marL="174708" indent="-174708">
              <a:buFont typeface="Arial" panose="020B0604020202020204" pitchFamily="34" charset="0"/>
              <a:buChar char="•"/>
            </a:pPr>
            <a:r>
              <a:rPr lang="en-US" baseline="0" dirty="0" smtClean="0"/>
              <a:t>Began </a:t>
            </a:r>
            <a:r>
              <a:rPr lang="en-US" u="sng" baseline="0" dirty="0" smtClean="0"/>
              <a:t>surfing when he was 13 </a:t>
            </a:r>
            <a:r>
              <a:rPr lang="en-US" baseline="0" dirty="0" smtClean="0"/>
              <a:t>– preparing the surfboard had a big effect on him</a:t>
            </a:r>
          </a:p>
          <a:p>
            <a:pPr marL="174708" indent="-174708">
              <a:buFont typeface="Arial" panose="020B0604020202020204" pitchFamily="34" charset="0"/>
              <a:buChar char="•"/>
            </a:pPr>
            <a:r>
              <a:rPr lang="en-US" baseline="0" dirty="0" smtClean="0"/>
              <a:t>Began casting small boxes out of resin</a:t>
            </a:r>
          </a:p>
          <a:p>
            <a:pPr marL="640594" lvl="1" indent="-174708">
              <a:buFont typeface="Arial" panose="020B0604020202020204" pitchFamily="34" charset="0"/>
              <a:buChar char="•"/>
            </a:pPr>
            <a:r>
              <a:rPr lang="en-US" baseline="0" dirty="0" smtClean="0"/>
              <a:t>Small rooms, places to go</a:t>
            </a:r>
          </a:p>
          <a:p>
            <a:pPr marL="640594" lvl="1" indent="-174708">
              <a:buFont typeface="Arial" panose="020B0604020202020204" pitchFamily="34" charset="0"/>
              <a:buChar char="•"/>
            </a:pPr>
            <a:r>
              <a:rPr lang="en-US" b="1" baseline="0" dirty="0" smtClean="0"/>
              <a:t>Surface must be pristine so you could “enter” it, like the ocean! </a:t>
            </a:r>
          </a:p>
          <a:p>
            <a:pPr marL="465887" lvl="1"/>
            <a:endParaRPr lang="en-US" b="1" baseline="0" dirty="0" smtClean="0"/>
          </a:p>
          <a:p>
            <a:pPr marL="465887" lvl="1"/>
            <a:r>
              <a:rPr lang="en-US" u="sng" baseline="0" dirty="0" smtClean="0"/>
              <a:t>Wedges </a:t>
            </a:r>
          </a:p>
          <a:p>
            <a:pPr marL="640594" lvl="1" indent="-174708">
              <a:buFont typeface="Arial" panose="020B0604020202020204" pitchFamily="34" charset="0"/>
              <a:buChar char="•"/>
            </a:pPr>
            <a:r>
              <a:rPr lang="en-US" b="1" baseline="0" dirty="0" smtClean="0"/>
              <a:t>From an airplane</a:t>
            </a:r>
            <a:r>
              <a:rPr lang="en-US" baseline="0" dirty="0" smtClean="0"/>
              <a:t>, he saw how ocean color changed as it met the sand</a:t>
            </a:r>
          </a:p>
          <a:p>
            <a:pPr marL="640594" lvl="1" indent="-174708">
              <a:buFont typeface="Arial" panose="020B0604020202020204" pitchFamily="34" charset="0"/>
              <a:buChar char="•"/>
            </a:pPr>
            <a:r>
              <a:rPr lang="en-US" baseline="0" dirty="0" smtClean="0"/>
              <a:t>Wanted to make this visual effect in sculpture</a:t>
            </a:r>
          </a:p>
          <a:p>
            <a:pPr marL="640594" lvl="1" indent="-174708">
              <a:buFont typeface="Arial" panose="020B0604020202020204" pitchFamily="34" charset="0"/>
              <a:buChar char="•"/>
            </a:pPr>
            <a:r>
              <a:rPr lang="en-US" baseline="0" dirty="0" smtClean="0"/>
              <a:t>It becomes part of the environment it is in</a:t>
            </a:r>
          </a:p>
          <a:p>
            <a:pPr marL="640594" lvl="1" indent="-174708">
              <a:buFont typeface="Arial" panose="020B0604020202020204" pitchFamily="34" charset="0"/>
              <a:buChar char="•"/>
            </a:pPr>
            <a:r>
              <a:rPr lang="en-US" baseline="0" dirty="0" smtClean="0"/>
              <a:t>Therefore, YOU can become part of BOTH</a:t>
            </a:r>
          </a:p>
          <a:p>
            <a:pPr marL="640594" lvl="1" indent="-174708">
              <a:buFont typeface="Arial" panose="020B0604020202020204" pitchFamily="34" charset="0"/>
              <a:buChar char="•"/>
            </a:pPr>
            <a:r>
              <a:rPr lang="en-US" baseline="0" dirty="0" smtClean="0"/>
              <a:t>Resin looks like water – smells quite different!</a:t>
            </a:r>
            <a:endParaRPr lang="en-US" dirty="0" smtClean="0"/>
          </a:p>
          <a:p>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55</a:t>
            </a:fld>
            <a:endParaRPr lang="en-US"/>
          </a:p>
        </p:txBody>
      </p:sp>
    </p:spTree>
    <p:extLst>
      <p:ext uri="{BB962C8B-B14F-4D97-AF65-F5344CB8AC3E}">
        <p14:creationId xmlns:p14="http://schemas.microsoft.com/office/powerpoint/2010/main" val="12571355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Never touched it, used buckets and jars to pour</a:t>
            </a:r>
          </a:p>
          <a:p>
            <a:pPr marL="174708" indent="-174708">
              <a:buFont typeface="Arial" panose="020B0604020202020204" pitchFamily="34" charset="0"/>
              <a:buChar char="•"/>
            </a:pPr>
            <a:r>
              <a:rPr lang="en-US" dirty="0" smtClean="0"/>
              <a:t>Becomes brittle with age</a:t>
            </a:r>
          </a:p>
          <a:p>
            <a:pPr marL="640594" lvl="1" indent="-174708">
              <a:buFont typeface="Arial" panose="020B0604020202020204" pitchFamily="34" charset="0"/>
              <a:buChar char="•"/>
            </a:pPr>
            <a:r>
              <a:rPr lang="en-US" dirty="0" smtClean="0"/>
              <a:t>Breakage inevitable</a:t>
            </a:r>
          </a:p>
          <a:p>
            <a:pPr marL="174708" indent="-174708">
              <a:buFont typeface="Arial" panose="020B0604020202020204" pitchFamily="34" charset="0"/>
              <a:buChar char="•"/>
            </a:pPr>
            <a:endParaRPr lang="en-US" dirty="0" smtClean="0"/>
          </a:p>
          <a:p>
            <a:pPr marL="174708" indent="-174708">
              <a:buFont typeface="Arial" panose="020B0604020202020204" pitchFamily="34" charset="0"/>
              <a:buChar char="•"/>
            </a:pPr>
            <a:r>
              <a:rPr lang="en-US" dirty="0" smtClean="0"/>
              <a:t>When</a:t>
            </a:r>
            <a:r>
              <a:rPr lang="en-US" baseline="0" dirty="0" smtClean="0"/>
              <a:t> a surface is even slightly scratched, it affects perception</a:t>
            </a:r>
          </a:p>
          <a:p>
            <a:pPr marL="174708" indent="-174708">
              <a:buFont typeface="Arial" panose="020B0604020202020204" pitchFamily="34" charset="0"/>
              <a:buChar char="•"/>
            </a:pPr>
            <a:r>
              <a:rPr lang="en-US" baseline="0" dirty="0" smtClean="0"/>
              <a:t>Conservation very important! </a:t>
            </a:r>
          </a:p>
          <a:p>
            <a:pPr marL="174708" indent="-174708">
              <a:buFont typeface="Arial" panose="020B0604020202020204" pitchFamily="34" charset="0"/>
              <a:buChar char="•"/>
            </a:pPr>
            <a:r>
              <a:rPr lang="en-US" baseline="0" dirty="0" smtClean="0"/>
              <a:t>Color is fugitive</a:t>
            </a:r>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56</a:t>
            </a:fld>
            <a:endParaRPr lang="en-US"/>
          </a:p>
        </p:txBody>
      </p:sp>
    </p:spTree>
    <p:extLst>
      <p:ext uri="{BB962C8B-B14F-4D97-AF65-F5344CB8AC3E}">
        <p14:creationId xmlns:p14="http://schemas.microsoft.com/office/powerpoint/2010/main" val="21561204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0" dirty="0" smtClean="0"/>
              <a:t>Reminded me of two post-minimalist artists, Serra and Hesse</a:t>
            </a:r>
          </a:p>
          <a:p>
            <a:pPr marL="174708" indent="-174708">
              <a:buFont typeface="Arial" panose="020B0604020202020204" pitchFamily="34" charset="0"/>
              <a:buChar char="•"/>
            </a:pPr>
            <a:r>
              <a:rPr lang="en-US" b="0" dirty="0" smtClean="0"/>
              <a:t>Flaccid, organic materials used</a:t>
            </a:r>
          </a:p>
          <a:p>
            <a:pPr marL="174708" indent="-174708">
              <a:buFont typeface="Arial" panose="020B0604020202020204" pitchFamily="34" charset="0"/>
              <a:buChar char="•"/>
            </a:pPr>
            <a:r>
              <a:rPr lang="en-US" b="0" dirty="0" smtClean="0"/>
              <a:t>Process</a:t>
            </a:r>
            <a:r>
              <a:rPr lang="en-US" b="0" baseline="0" dirty="0" smtClean="0"/>
              <a:t> evident in the final form</a:t>
            </a:r>
          </a:p>
          <a:p>
            <a:pPr marL="174708" indent="-174708">
              <a:buFont typeface="Arial" panose="020B0604020202020204" pitchFamily="34" charset="0"/>
              <a:buChar char="•"/>
            </a:pPr>
            <a:r>
              <a:rPr lang="en-US" b="0" baseline="0" dirty="0" smtClean="0"/>
              <a:t>Truth to materials and Ephemerality are key</a:t>
            </a:r>
            <a:endParaRPr lang="en-US" b="0" dirty="0" smtClean="0"/>
          </a:p>
          <a:p>
            <a:endParaRPr lang="en-US" b="1" dirty="0" smtClean="0"/>
          </a:p>
          <a:p>
            <a:r>
              <a:rPr lang="en-US" b="1" dirty="0" smtClean="0"/>
              <a:t>Like the L&amp;S</a:t>
            </a:r>
            <a:r>
              <a:rPr lang="en-US" b="1" baseline="0" dirty="0" smtClean="0"/>
              <a:t> artists, they effectively </a:t>
            </a:r>
            <a:r>
              <a:rPr lang="en-US" b="1" u="sng" baseline="0" dirty="0" smtClean="0"/>
              <a:t>removed the boundaries between painting, sculpture, and architecture!</a:t>
            </a:r>
            <a:endParaRPr lang="en-US" b="1" u="sng" dirty="0"/>
          </a:p>
        </p:txBody>
      </p:sp>
      <p:sp>
        <p:nvSpPr>
          <p:cNvPr id="4" name="Slide Number Placeholder 3"/>
          <p:cNvSpPr>
            <a:spLocks noGrp="1"/>
          </p:cNvSpPr>
          <p:nvPr>
            <p:ph type="sldNum" sz="quarter" idx="10"/>
          </p:nvPr>
        </p:nvSpPr>
        <p:spPr/>
        <p:txBody>
          <a:bodyPr/>
          <a:lstStyle/>
          <a:p>
            <a:fld id="{9789667A-9EB3-4871-8A61-B4FA06DEF7EA}" type="slidenum">
              <a:rPr lang="en-US" smtClean="0"/>
              <a:t>57</a:t>
            </a:fld>
            <a:endParaRPr lang="en-US"/>
          </a:p>
        </p:txBody>
      </p:sp>
    </p:spTree>
    <p:extLst>
      <p:ext uri="{BB962C8B-B14F-4D97-AF65-F5344CB8AC3E}">
        <p14:creationId xmlns:p14="http://schemas.microsoft.com/office/powerpoint/2010/main" val="41233021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pPr marL="174708" indent="-174708">
              <a:buFont typeface="Arial" panose="020B0604020202020204" pitchFamily="34" charset="0"/>
              <a:buChar char="•"/>
            </a:pPr>
            <a:r>
              <a:rPr lang="en-US" baseline="0" dirty="0" smtClean="0"/>
              <a:t>Stopped working with resin (polyester) in 1972</a:t>
            </a:r>
          </a:p>
          <a:p>
            <a:pPr marL="640594" lvl="1" indent="-174708">
              <a:buFont typeface="Arial" panose="020B0604020202020204" pitchFamily="34" charset="0"/>
              <a:buChar char="•"/>
            </a:pPr>
            <a:r>
              <a:rPr lang="en-US" baseline="0" dirty="0" smtClean="0"/>
              <a:t>Too nasty!</a:t>
            </a:r>
          </a:p>
          <a:p>
            <a:pPr marL="174708" indent="-174708">
              <a:buFont typeface="Arial" panose="020B0604020202020204" pitchFamily="34" charset="0"/>
              <a:buChar char="•"/>
            </a:pPr>
            <a:r>
              <a:rPr lang="en-US" baseline="0" dirty="0" smtClean="0"/>
              <a:t>Picked it up again in 2005 (urethane)</a:t>
            </a:r>
          </a:p>
          <a:p>
            <a:pPr marL="640594" lvl="1" indent="-174708">
              <a:buFont typeface="Arial" panose="020B0604020202020204" pitchFamily="34" charset="0"/>
              <a:buChar char="•"/>
            </a:pPr>
            <a:r>
              <a:rPr lang="en-US" baseline="0" dirty="0" smtClean="0"/>
              <a:t>A piece at the Pompidou was broken, so they asked him to make a new piece</a:t>
            </a:r>
          </a:p>
          <a:p>
            <a:pPr marL="640594" lvl="1" indent="-174708">
              <a:buFont typeface="Arial" panose="020B0604020202020204" pitchFamily="34" charset="0"/>
              <a:buChar char="•"/>
            </a:pPr>
            <a:endParaRPr lang="en-US" baseline="0" dirty="0" smtClean="0"/>
          </a:p>
          <a:p>
            <a:pPr marL="174708" indent="-174708">
              <a:buFont typeface="Arial" panose="020B0604020202020204" pitchFamily="34" charset="0"/>
              <a:buChar char="•"/>
            </a:pPr>
            <a:r>
              <a:rPr lang="en-US" dirty="0" smtClean="0"/>
              <a:t>Interested in the </a:t>
            </a:r>
            <a:r>
              <a:rPr lang="en-US" b="1" dirty="0" smtClean="0"/>
              <a:t>light of Vermeer</a:t>
            </a:r>
          </a:p>
          <a:p>
            <a:pPr marL="174708" indent="-174708">
              <a:buFont typeface="Arial" panose="020B0604020202020204" pitchFamily="34" charset="0"/>
              <a:buChar char="•"/>
            </a:pPr>
            <a:r>
              <a:rPr lang="en-US" dirty="0" smtClean="0"/>
              <a:t>A</a:t>
            </a:r>
            <a:r>
              <a:rPr lang="en-US" baseline="0" dirty="0" smtClean="0"/>
              <a:t> light </a:t>
            </a:r>
            <a:r>
              <a:rPr lang="en-US" i="1" baseline="0" dirty="0" smtClean="0"/>
              <a:t>so still</a:t>
            </a:r>
            <a:r>
              <a:rPr lang="en-US" baseline="0" dirty="0" smtClean="0"/>
              <a:t>, </a:t>
            </a:r>
            <a:r>
              <a:rPr lang="en-US" u="sng" baseline="0" dirty="0" smtClean="0"/>
              <a:t>like being underwater</a:t>
            </a:r>
          </a:p>
          <a:p>
            <a:pPr marL="174708" indent="-174708">
              <a:buFont typeface="Arial" panose="020B0604020202020204" pitchFamily="34" charset="0"/>
              <a:buChar char="•"/>
            </a:pPr>
            <a:r>
              <a:rPr lang="en-US" baseline="0" dirty="0" smtClean="0"/>
              <a:t>Achieved this effect by </a:t>
            </a:r>
            <a:r>
              <a:rPr lang="en-US" b="1" baseline="0" dirty="0" smtClean="0"/>
              <a:t>injecting pigments </a:t>
            </a:r>
            <a:r>
              <a:rPr lang="en-US" baseline="0" dirty="0" smtClean="0"/>
              <a:t>into the resin at various stages of the hardening process</a:t>
            </a:r>
          </a:p>
          <a:p>
            <a:pPr marL="174708" indent="-174708">
              <a:buFont typeface="Arial" panose="020B0604020202020204" pitchFamily="34" charset="0"/>
              <a:buChar char="•"/>
            </a:pPr>
            <a:endParaRPr lang="en-US" baseline="0" dirty="0" smtClean="0"/>
          </a:p>
          <a:p>
            <a:r>
              <a:rPr lang="en-US" baseline="0" dirty="0" smtClean="0"/>
              <a:t>COLOR</a:t>
            </a:r>
          </a:p>
          <a:p>
            <a:pPr marL="174708" indent="-174708">
              <a:buFont typeface="Arial" panose="020B0604020202020204" pitchFamily="34" charset="0"/>
              <a:buChar char="•"/>
            </a:pPr>
            <a:r>
              <a:rPr lang="en-US" baseline="0" dirty="0" smtClean="0"/>
              <a:t>How do we feel when looking at a specific color?</a:t>
            </a:r>
          </a:p>
          <a:p>
            <a:pPr marL="174708" indent="-174708">
              <a:buFont typeface="Arial" panose="020B0604020202020204" pitchFamily="34" charset="0"/>
              <a:buChar char="•"/>
            </a:pPr>
            <a:r>
              <a:rPr lang="en-US" baseline="0" dirty="0" smtClean="0"/>
              <a:t>How do colors influence us?</a:t>
            </a:r>
          </a:p>
          <a:p>
            <a:pPr marL="174708" indent="-174708">
              <a:buFont typeface="Arial" panose="020B0604020202020204" pitchFamily="34" charset="0"/>
              <a:buChar char="•"/>
            </a:pPr>
            <a:endParaRPr lang="en-US" baseline="0" dirty="0" smtClean="0"/>
          </a:p>
          <a:p>
            <a:pPr marL="174708" indent="-174708">
              <a:buFont typeface="Arial" panose="020B0604020202020204" pitchFamily="34" charset="0"/>
              <a:buChar char="•"/>
            </a:pPr>
            <a:endParaRPr lang="en-US" baseline="0" dirty="0" smtClean="0"/>
          </a:p>
          <a:p>
            <a:pPr marL="640594" lvl="1" indent="-174708">
              <a:buFont typeface="Arial" panose="020B0604020202020204" pitchFamily="34" charset="0"/>
              <a:buChar char="•"/>
            </a:pPr>
            <a:endParaRPr lang="en-US" baseline="0" dirty="0" smtClean="0"/>
          </a:p>
          <a:p>
            <a:pPr marL="465887" lvl="1"/>
            <a:endParaRPr lang="en-US" dirty="0" smtClean="0"/>
          </a:p>
        </p:txBody>
      </p:sp>
      <p:sp>
        <p:nvSpPr>
          <p:cNvPr id="4" name="Slide Number Placeholder 3"/>
          <p:cNvSpPr>
            <a:spLocks noGrp="1"/>
          </p:cNvSpPr>
          <p:nvPr>
            <p:ph type="sldNum" sz="quarter" idx="10"/>
          </p:nvPr>
        </p:nvSpPr>
        <p:spPr/>
        <p:txBody>
          <a:bodyPr/>
          <a:lstStyle/>
          <a:p>
            <a:fld id="{9789667A-9EB3-4871-8A61-B4FA06DEF7EA}" type="slidenum">
              <a:rPr lang="en-US" smtClean="0"/>
              <a:t>58</a:t>
            </a:fld>
            <a:endParaRPr lang="en-US"/>
          </a:p>
        </p:txBody>
      </p:sp>
    </p:spTree>
    <p:extLst>
      <p:ext uri="{BB962C8B-B14F-4D97-AF65-F5344CB8AC3E}">
        <p14:creationId xmlns:p14="http://schemas.microsoft.com/office/powerpoint/2010/main" val="34152888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CRAIG KAUFFMAN</a:t>
            </a:r>
          </a:p>
          <a:p>
            <a:endParaRPr lang="en-US" baseline="0" dirty="0" smtClean="0"/>
          </a:p>
          <a:p>
            <a:pPr marL="174708" indent="-174708">
              <a:buFont typeface="Arial" panose="020B0604020202020204" pitchFamily="34" charset="0"/>
              <a:buChar char="•"/>
            </a:pPr>
            <a:r>
              <a:rPr lang="en-US" baseline="0" dirty="0" smtClean="0"/>
              <a:t>Perhaps the first LA artist to use PLASTICS</a:t>
            </a:r>
          </a:p>
          <a:p>
            <a:pPr marL="640594" lvl="1" indent="-174708">
              <a:buFont typeface="Arial" panose="020B0604020202020204" pitchFamily="34" charset="0"/>
              <a:buChar char="•"/>
            </a:pPr>
            <a:r>
              <a:rPr lang="en-US" u="sng" baseline="0" dirty="0" smtClean="0"/>
              <a:t>Created wall reliefs</a:t>
            </a:r>
          </a:p>
          <a:p>
            <a:pPr marL="174708" indent="-174708">
              <a:buFont typeface="Arial" panose="020B0604020202020204" pitchFamily="34" charset="0"/>
              <a:buChar char="•"/>
            </a:pPr>
            <a:r>
              <a:rPr lang="en-US" baseline="0" dirty="0" smtClean="0"/>
              <a:t>Among the first of his generation in California to become aware of the new American </a:t>
            </a:r>
            <a:r>
              <a:rPr lang="en-US" b="1" baseline="0" dirty="0" smtClean="0"/>
              <a:t>painting out of NY</a:t>
            </a:r>
          </a:p>
          <a:p>
            <a:pPr marL="174708" indent="-174708">
              <a:buFont typeface="Arial" panose="020B0604020202020204" pitchFamily="34" charset="0"/>
              <a:buChar char="•"/>
            </a:pPr>
            <a:r>
              <a:rPr lang="en-US" baseline="0" dirty="0" smtClean="0"/>
              <a:t>Also very connected to </a:t>
            </a:r>
            <a:r>
              <a:rPr lang="en-US" b="1" baseline="0" dirty="0" smtClean="0"/>
              <a:t>European post-war developments…</a:t>
            </a:r>
          </a:p>
          <a:p>
            <a:pPr marL="174708" indent="-174708">
              <a:buFont typeface="Arial" panose="020B0604020202020204" pitchFamily="34" charset="0"/>
              <a:buChar char="•"/>
            </a:pPr>
            <a:endParaRPr lang="en-US" b="1" baseline="0" dirty="0" smtClean="0"/>
          </a:p>
          <a:p>
            <a:pPr marL="174708" indent="-174708">
              <a:buFont typeface="Arial" panose="020B0604020202020204" pitchFamily="34" charset="0"/>
              <a:buChar char="•"/>
            </a:pPr>
            <a:endParaRPr lang="en-US" b="1" baseline="0" dirty="0" smtClean="0"/>
          </a:p>
          <a:p>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59</a:t>
            </a:fld>
            <a:endParaRPr lang="en-US"/>
          </a:p>
        </p:txBody>
      </p:sp>
    </p:spTree>
    <p:extLst>
      <p:ext uri="{BB962C8B-B14F-4D97-AF65-F5344CB8AC3E}">
        <p14:creationId xmlns:p14="http://schemas.microsoft.com/office/powerpoint/2010/main" val="500354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6</a:t>
            </a:fld>
            <a:endParaRPr lang="en-US"/>
          </a:p>
        </p:txBody>
      </p:sp>
    </p:spTree>
    <p:extLst>
      <p:ext uri="{BB962C8B-B14F-4D97-AF65-F5344CB8AC3E}">
        <p14:creationId xmlns:p14="http://schemas.microsoft.com/office/powerpoint/2010/main" val="16265668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31774" lvl="2"/>
            <a:endParaRPr lang="en-US" dirty="0"/>
          </a:p>
          <a:p>
            <a:pPr marL="931774" lvl="2"/>
            <a:r>
              <a:rPr lang="en-US" dirty="0"/>
              <a:t>MONOCHROME ABSTRACTION</a:t>
            </a:r>
          </a:p>
          <a:p>
            <a:pPr marL="1106481" lvl="2" indent="-174708">
              <a:buFont typeface="Arial" panose="020B0604020202020204" pitchFamily="34" charset="0"/>
              <a:buChar char="•"/>
            </a:pPr>
            <a:r>
              <a:rPr lang="en-US" dirty="0"/>
              <a:t>In Klein’s case, color and abstraction paramount</a:t>
            </a:r>
          </a:p>
          <a:p>
            <a:pPr marL="1106481" lvl="2" indent="-174708">
              <a:buFont typeface="Arial" panose="020B0604020202020204" pitchFamily="34" charset="0"/>
              <a:buChar char="•"/>
            </a:pPr>
            <a:r>
              <a:rPr lang="en-US" dirty="0"/>
              <a:t>Linked them to “an open window to freedom”</a:t>
            </a:r>
          </a:p>
          <a:p>
            <a:pPr marL="1106481" lvl="2" indent="-174708">
              <a:buFont typeface="Arial" panose="020B0604020202020204" pitchFamily="34" charset="0"/>
              <a:buChar char="•"/>
            </a:pPr>
            <a:r>
              <a:rPr lang="en-US" dirty="0"/>
              <a:t>RECALL…Klein adopted this hue as a means of evoking the immateriality and boundlessness of his own particular utopian vision of the world.</a:t>
            </a:r>
          </a:p>
          <a:p>
            <a:pPr marL="1106481" lvl="2" indent="-174708">
              <a:buFont typeface="Arial" panose="020B0604020202020204" pitchFamily="34" charset="0"/>
              <a:buChar char="•"/>
            </a:pPr>
            <a:endParaRPr lang="en-US" dirty="0"/>
          </a:p>
          <a:p>
            <a:pPr marL="1106481" lvl="2" indent="-174708">
              <a:buFont typeface="Arial" panose="020B0604020202020204" pitchFamily="34" charset="0"/>
              <a:buChar char="•"/>
            </a:pPr>
            <a:endParaRPr lang="en-US" dirty="0"/>
          </a:p>
          <a:p>
            <a:pPr marL="1106481" lvl="2" indent="-174708">
              <a:buFont typeface="Arial" panose="020B0604020202020204" pitchFamily="34" charset="0"/>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60</a:t>
            </a:fld>
            <a:endParaRPr lang="en-US"/>
          </a:p>
        </p:txBody>
      </p:sp>
    </p:spTree>
    <p:extLst>
      <p:ext uri="{BB962C8B-B14F-4D97-AF65-F5344CB8AC3E}">
        <p14:creationId xmlns:p14="http://schemas.microsoft.com/office/powerpoint/2010/main" val="2235769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lvl="2" indent="-174708" defTabSz="931774">
              <a:buFont typeface="Arial"/>
              <a:buChar char="•"/>
              <a:defRPr/>
            </a:pPr>
            <a:r>
              <a:rPr lang="en-US" dirty="0"/>
              <a:t>Klein actually had an exhibition at Dwan Gallery in 1961</a:t>
            </a:r>
          </a:p>
          <a:p>
            <a:pPr marL="174708" lvl="2" indent="-174708" defTabSz="931774">
              <a:buFont typeface="Arial"/>
              <a:buChar char="•"/>
              <a:defRPr/>
            </a:pPr>
            <a:r>
              <a:rPr lang="en-US" dirty="0"/>
              <a:t>L&amp;S artists would have seen it</a:t>
            </a:r>
          </a:p>
          <a:p>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61</a:t>
            </a:fld>
            <a:endParaRPr lang="en-US"/>
          </a:p>
        </p:txBody>
      </p:sp>
    </p:spTree>
    <p:extLst>
      <p:ext uri="{BB962C8B-B14F-4D97-AF65-F5344CB8AC3E}">
        <p14:creationId xmlns:p14="http://schemas.microsoft.com/office/powerpoint/2010/main" val="26286247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dirty="0" smtClean="0"/>
              <a:t>1960s:</a:t>
            </a:r>
            <a:r>
              <a:rPr lang="en-US" baseline="0" dirty="0" smtClean="0"/>
              <a:t> </a:t>
            </a:r>
            <a:r>
              <a:rPr lang="en-US" dirty="0" smtClean="0"/>
              <a:t>Began painting on glass </a:t>
            </a:r>
          </a:p>
          <a:p>
            <a:pPr marL="640594" lvl="1" indent="-174708">
              <a:buFont typeface="Arial"/>
              <a:buChar char="•"/>
            </a:pPr>
            <a:r>
              <a:rPr lang="en-US" dirty="0" smtClean="0"/>
              <a:t>Too fragile</a:t>
            </a:r>
          </a:p>
          <a:p>
            <a:pPr marL="640594" lvl="1" indent="-174708">
              <a:buFont typeface="Arial"/>
              <a:buChar char="•"/>
            </a:pPr>
            <a:r>
              <a:rPr lang="en-US" dirty="0" smtClean="0"/>
              <a:t>Moved to acrylic plastic as a support</a:t>
            </a:r>
            <a:r>
              <a:rPr lang="en-US" baseline="0" dirty="0" smtClean="0"/>
              <a:t> (1964-70)</a:t>
            </a:r>
            <a:endParaRPr lang="en-US" dirty="0" smtClean="0"/>
          </a:p>
          <a:p>
            <a:pPr marL="174708" indent="-174708">
              <a:buFont typeface="Wingdings" charset="2"/>
              <a:buChar char="Ø"/>
            </a:pPr>
            <a:endParaRPr lang="en-US" baseline="0" dirty="0" smtClean="0"/>
          </a:p>
          <a:p>
            <a:pPr marL="174708" indent="-174708">
              <a:buFont typeface="Arial"/>
              <a:buChar char="•"/>
            </a:pPr>
            <a:r>
              <a:rPr lang="en-US" baseline="0" dirty="0" smtClean="0"/>
              <a:t>Further inspired by ever expanding plastic merchandise packaging</a:t>
            </a:r>
          </a:p>
          <a:p>
            <a:pPr marL="174708" indent="-174708">
              <a:buFont typeface="Arial"/>
              <a:buChar char="•"/>
            </a:pPr>
            <a:r>
              <a:rPr lang="en-US" baseline="0" dirty="0" smtClean="0"/>
              <a:t>Sought out craftsmen at commercial factories to learn the technique</a:t>
            </a:r>
          </a:p>
          <a:p>
            <a:pPr marL="174708" indent="-174708">
              <a:buFont typeface="Arial"/>
              <a:buChar char="•"/>
            </a:pPr>
            <a:endParaRPr lang="en-US" baseline="0" dirty="0" smtClean="0"/>
          </a:p>
          <a:p>
            <a:pPr marL="174708" indent="-174708">
              <a:buFont typeface="Arial"/>
              <a:buChar char="•"/>
            </a:pPr>
            <a:r>
              <a:rPr lang="en-US" baseline="0" dirty="0" smtClean="0"/>
              <a:t>Created a series of 3D wall hangings</a:t>
            </a:r>
          </a:p>
          <a:p>
            <a:pPr marL="174708" indent="-174708">
              <a:buFont typeface="Arial"/>
              <a:buChar char="•"/>
            </a:pPr>
            <a:r>
              <a:rPr lang="en-US" baseline="0" dirty="0" smtClean="0"/>
              <a:t>Some inspired by the large plastic fruit clusters on the wall of an LA donut shop he frequented!</a:t>
            </a:r>
            <a:br>
              <a:rPr lang="en-US" baseline="0" dirty="0" smtClean="0"/>
            </a:br>
            <a:endParaRPr lang="en-US" baseline="0" dirty="0" smtClean="0"/>
          </a:p>
          <a:p>
            <a:pPr marL="174708" indent="-174708">
              <a:buFont typeface="Arial"/>
              <a:buChar char="•"/>
            </a:pPr>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62</a:t>
            </a:fld>
            <a:endParaRPr lang="en-US"/>
          </a:p>
        </p:txBody>
      </p:sp>
    </p:spTree>
    <p:extLst>
      <p:ext uri="{BB962C8B-B14F-4D97-AF65-F5344CB8AC3E}">
        <p14:creationId xmlns:p14="http://schemas.microsoft.com/office/powerpoint/2010/main" val="10707675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much objects!</a:t>
            </a:r>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63</a:t>
            </a:fld>
            <a:endParaRPr lang="en-US"/>
          </a:p>
        </p:txBody>
      </p:sp>
    </p:spTree>
    <p:extLst>
      <p:ext uri="{BB962C8B-B14F-4D97-AF65-F5344CB8AC3E}">
        <p14:creationId xmlns:p14="http://schemas.microsoft.com/office/powerpoint/2010/main" val="412809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dirty="0" smtClean="0"/>
              <a:t>Classic Kauffman lozenge-shaped “bubble”</a:t>
            </a:r>
          </a:p>
          <a:p>
            <a:pPr marL="174708" indent="-174708">
              <a:buFont typeface="Arial"/>
              <a:buChar char="•"/>
            </a:pPr>
            <a:r>
              <a:rPr lang="en-US" dirty="0" smtClean="0"/>
              <a:t>Vacuum-formed</a:t>
            </a:r>
            <a:r>
              <a:rPr lang="en-US" baseline="0" dirty="0" smtClean="0"/>
              <a:t> Plexi, painted from the inside</a:t>
            </a:r>
          </a:p>
          <a:p>
            <a:pPr marL="174708" indent="-174708">
              <a:buFont typeface="Arial"/>
              <a:buChar char="•"/>
            </a:pPr>
            <a:r>
              <a:rPr lang="en-US" baseline="0" dirty="0" smtClean="0"/>
              <a:t>Exterior is smooth and reflective, pristine</a:t>
            </a:r>
          </a:p>
          <a:p>
            <a:pPr marL="174708" indent="-174708">
              <a:buFont typeface="Arial"/>
              <a:buChar char="•"/>
            </a:pPr>
            <a:endParaRPr lang="en-US" b="1" baseline="0" dirty="0" smtClean="0"/>
          </a:p>
          <a:p>
            <a:r>
              <a:rPr lang="en-US" b="1" baseline="0" dirty="0" smtClean="0"/>
              <a:t>PROCESS</a:t>
            </a:r>
          </a:p>
          <a:p>
            <a:pPr marL="174708" indent="-174708">
              <a:buFont typeface="Arial"/>
              <a:buChar char="•"/>
            </a:pPr>
            <a:r>
              <a:rPr lang="en-US" baseline="0" dirty="0" smtClean="0"/>
              <a:t>A relatively thin sheet of plastic is heated in an oven until softening temperature reached</a:t>
            </a:r>
          </a:p>
          <a:p>
            <a:pPr marL="174708" indent="-174708">
              <a:buFont typeface="Arial"/>
              <a:buChar char="•"/>
            </a:pPr>
            <a:r>
              <a:rPr lang="en-US" baseline="0" dirty="0" smtClean="0"/>
              <a:t>Pulled into a mold with a vacuum</a:t>
            </a:r>
          </a:p>
          <a:p>
            <a:pPr marL="174708" indent="-174708">
              <a:buFont typeface="Arial"/>
              <a:buChar char="•"/>
            </a:pPr>
            <a:r>
              <a:rPr lang="en-US" baseline="0" dirty="0" smtClean="0"/>
              <a:t>Kauffman prepared his own convex molds using Formica-coated plywood</a:t>
            </a:r>
          </a:p>
          <a:p>
            <a:pPr marL="174708" indent="-174708">
              <a:buFont typeface="Arial"/>
              <a:buChar char="•"/>
            </a:pPr>
            <a:r>
              <a:rPr lang="en-US" baseline="0" dirty="0" smtClean="0"/>
              <a:t>Used a spray mask – a thick rubber material – to mask out the differently colored areas before spraying them</a:t>
            </a:r>
          </a:p>
          <a:p>
            <a:pPr marL="640594" lvl="1" indent="-174708">
              <a:buFont typeface="Arial"/>
              <a:buChar char="•"/>
            </a:pPr>
            <a:endParaRPr lang="en-US" baseline="0" dirty="0" smtClean="0"/>
          </a:p>
          <a:p>
            <a:pPr marL="640594" lvl="1" indent="-174708">
              <a:buFont typeface="Arial"/>
              <a:buChar char="•"/>
            </a:pPr>
            <a:r>
              <a:rPr lang="en-US" baseline="0" dirty="0" smtClean="0"/>
              <a:t>A delicate process – often cracked under stress from solvent and he had to start start over from scratch.</a:t>
            </a:r>
          </a:p>
          <a:p>
            <a:pPr marL="640594" lvl="1" indent="-174708">
              <a:buFont typeface="Arial"/>
              <a:buChar char="•"/>
            </a:pPr>
            <a:endParaRPr lang="en-US" baseline="0" dirty="0" smtClean="0"/>
          </a:p>
          <a:p>
            <a:pPr marL="640594" lvl="1" indent="-174708">
              <a:buFont typeface="Arial"/>
              <a:buChar char="•"/>
            </a:pPr>
            <a:r>
              <a:rPr lang="en-US" baseline="0" dirty="0" smtClean="0"/>
              <a:t>Next class, </a:t>
            </a:r>
            <a:r>
              <a:rPr lang="en-US" u="sng" baseline="0" dirty="0" smtClean="0"/>
              <a:t>Conceptual Art, Arte Povera, and Earth Art </a:t>
            </a:r>
            <a:r>
              <a:rPr lang="en-US" baseline="0" dirty="0" smtClean="0"/>
              <a:t>– we see </a:t>
            </a:r>
            <a:r>
              <a:rPr lang="en-US" b="1" baseline="0" dirty="0" smtClean="0"/>
              <a:t>artists continue to stretch the parameters of what art can be…</a:t>
            </a:r>
          </a:p>
          <a:p>
            <a:pPr marL="174708" indent="-174708">
              <a:buFont typeface="Arial"/>
              <a:buChar char="•"/>
            </a:pPr>
            <a:endParaRPr lang="en-US" dirty="0" smtClean="0"/>
          </a:p>
          <a:p>
            <a:pPr marL="174708" indent="-174708">
              <a:buFont typeface="Arial"/>
              <a:buChar cha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64</a:t>
            </a:fld>
            <a:endParaRPr lang="en-US"/>
          </a:p>
        </p:txBody>
      </p:sp>
    </p:spTree>
    <p:extLst>
      <p:ext uri="{BB962C8B-B14F-4D97-AF65-F5344CB8AC3E}">
        <p14:creationId xmlns:p14="http://schemas.microsoft.com/office/powerpoint/2010/main" val="4081514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of Martin in her Taos studio</a:t>
            </a:r>
            <a:endParaRPr lang="en-US" dirty="0"/>
          </a:p>
        </p:txBody>
      </p:sp>
      <p:sp>
        <p:nvSpPr>
          <p:cNvPr id="4" name="Slide Number Placeholder 3"/>
          <p:cNvSpPr>
            <a:spLocks noGrp="1"/>
          </p:cNvSpPr>
          <p:nvPr>
            <p:ph type="sldNum" sz="quarter" idx="10"/>
          </p:nvPr>
        </p:nvSpPr>
        <p:spPr/>
        <p:txBody>
          <a:bodyPr/>
          <a:lstStyle/>
          <a:p>
            <a:fld id="{9789667A-9EB3-4871-8A61-B4FA06DEF7EA}" type="slidenum">
              <a:rPr lang="en-US" smtClean="0"/>
              <a:t>7</a:t>
            </a:fld>
            <a:endParaRPr lang="en-US"/>
          </a:p>
        </p:txBody>
      </p:sp>
    </p:spTree>
    <p:extLst>
      <p:ext uri="{BB962C8B-B14F-4D97-AF65-F5344CB8AC3E}">
        <p14:creationId xmlns:p14="http://schemas.microsoft.com/office/powerpoint/2010/main" val="3606621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DONALD JUDD (1928-1994)</a:t>
            </a:r>
          </a:p>
          <a:p>
            <a:endParaRPr lang="en-US" b="1" dirty="0" smtClean="0"/>
          </a:p>
          <a:p>
            <a:pPr marL="174708" indent="-174708" fontAlgn="base">
              <a:buFont typeface="Arial" panose="020B0604020202020204" pitchFamily="34" charset="0"/>
              <a:buChar char="•"/>
            </a:pPr>
            <a:r>
              <a:rPr lang="en-US" dirty="0"/>
              <a:t>American sculptor, painter and writer</a:t>
            </a:r>
          </a:p>
          <a:p>
            <a:pPr marL="174708" indent="-174708" fontAlgn="base">
              <a:buFont typeface="Arial" panose="020B0604020202020204" pitchFamily="34" charset="0"/>
              <a:buChar char="•"/>
            </a:pPr>
            <a:r>
              <a:rPr lang="en-US" dirty="0"/>
              <a:t>Studied philosophy at the Art Students League (1947–8; 1950–53)</a:t>
            </a:r>
          </a:p>
          <a:p>
            <a:pPr marL="174708" indent="-174708" fontAlgn="base">
              <a:buFont typeface="Arial" panose="020B0604020202020204" pitchFamily="34" charset="0"/>
              <a:buChar char="•"/>
            </a:pPr>
            <a:r>
              <a:rPr lang="en-US" dirty="0"/>
              <a:t>Art history at Columbia University (1949–53; 1957–62)</a:t>
            </a:r>
          </a:p>
          <a:p>
            <a:pPr marL="174708" indent="-174708" fontAlgn="base">
              <a:buFont typeface="Arial" panose="020B0604020202020204" pitchFamily="34" charset="0"/>
              <a:buChar char="•"/>
            </a:pPr>
            <a:r>
              <a:rPr lang="en-US" dirty="0"/>
              <a:t>First generation of artists to be college educated!</a:t>
            </a:r>
          </a:p>
          <a:p>
            <a:pPr fontAlgn="base"/>
            <a:endParaRPr lang="en-US" dirty="0"/>
          </a:p>
          <a:p>
            <a:pPr marL="174708" indent="-174708" fontAlgn="base">
              <a:buFont typeface="Arial" panose="020B0604020202020204" pitchFamily="34" charset="0"/>
              <a:buChar char="•"/>
            </a:pPr>
            <a:r>
              <a:rPr lang="en-US" dirty="0"/>
              <a:t>1959-1965: Writes art criticism for American journals such as </a:t>
            </a:r>
            <a:r>
              <a:rPr lang="en-US" i="1" dirty="0"/>
              <a:t>Arts Magazine</a:t>
            </a:r>
            <a:endParaRPr lang="en-US" dirty="0"/>
          </a:p>
          <a:p>
            <a:pPr marL="174708" indent="-174708" fontAlgn="base">
              <a:buFont typeface="Arial" panose="020B0604020202020204" pitchFamily="34" charset="0"/>
              <a:buChar char="•"/>
            </a:pPr>
            <a:r>
              <a:rPr lang="en-US" dirty="0"/>
              <a:t>Champions fellow artists from New York such as Claes Oldenburg, Frank Stella, John Chamberlain and Dan Flavin</a:t>
            </a:r>
          </a:p>
          <a:p>
            <a:pPr fontAlgn="base"/>
            <a:endParaRPr lang="en-US" dirty="0"/>
          </a:p>
          <a:p>
            <a:pPr marL="174708" indent="-174708" fontAlgn="base">
              <a:buFont typeface="Arial" panose="020B0604020202020204" pitchFamily="34" charset="0"/>
              <a:buChar char="•"/>
            </a:pPr>
            <a:r>
              <a:rPr lang="en-US" dirty="0"/>
              <a:t>86 painting in order to devote himself to sculpture</a:t>
            </a:r>
          </a:p>
          <a:p>
            <a:pPr marL="174708" indent="-174708" fontAlgn="base">
              <a:buFont typeface="Arial" panose="020B0604020202020204" pitchFamily="34" charset="0"/>
              <a:buChar char="•"/>
            </a:pPr>
            <a:r>
              <a:rPr lang="en-US" dirty="0"/>
              <a:t>NOT SCULPTURE – The </a:t>
            </a:r>
            <a:r>
              <a:rPr lang="en-US" b="1" dirty="0"/>
              <a:t>“Specific Object”</a:t>
            </a:r>
          </a:p>
          <a:p>
            <a:pPr marL="174708" indent="-174708" fontAlgn="base">
              <a:buFont typeface="Arial" panose="020B0604020202020204" pitchFamily="34" charset="0"/>
              <a:buChar char="•"/>
            </a:pPr>
            <a:r>
              <a:rPr lang="en-US" b="1" dirty="0"/>
              <a:t>1965: </a:t>
            </a:r>
            <a:r>
              <a:rPr lang="en-US" dirty="0"/>
              <a:t>His theories were elaborated in an influential article, ‘Specific Objects’</a:t>
            </a:r>
            <a:endParaRPr lang="en-US" b="1" dirty="0"/>
          </a:p>
          <a:p>
            <a:pPr marL="174708" indent="-174708" fontAlgn="base">
              <a:buFont typeface="Arial" panose="020B0604020202020204" pitchFamily="34" charset="0"/>
              <a:buChar char="•"/>
            </a:pPr>
            <a:r>
              <a:rPr lang="en-US" dirty="0"/>
              <a:t>Of a generation that ignored traditional craft skills in </a:t>
            </a:r>
            <a:r>
              <a:rPr lang="en-US" u="sng" dirty="0"/>
              <a:t>deference to an overriding system or idea</a:t>
            </a:r>
            <a:endParaRPr lang="en-US" b="1" u="sng" dirty="0"/>
          </a:p>
          <a:p>
            <a:pPr marL="174708" indent="-174708" defTabSz="931774" fontAlgn="base">
              <a:buFont typeface="Arial" panose="020B0604020202020204" pitchFamily="34" charset="0"/>
              <a:buChar char="•"/>
              <a:defRPr/>
            </a:pPr>
            <a:endParaRPr lang="en-US" dirty="0" smtClean="0"/>
          </a:p>
          <a:p>
            <a:pPr defTabSz="931774" fontAlgn="base">
              <a:defRPr/>
            </a:pPr>
            <a:r>
              <a:rPr lang="en-US" b="1" dirty="0" smtClean="0"/>
              <a:t>Untitled (Floor Box with Slotted Trough), 1963</a:t>
            </a:r>
          </a:p>
          <a:p>
            <a:pPr marL="174708" indent="-174708" fontAlgn="base">
              <a:buFont typeface="Arial" panose="020B0604020202020204" pitchFamily="34" charset="0"/>
              <a:buChar char="•"/>
            </a:pPr>
            <a:endParaRPr lang="en-US" dirty="0"/>
          </a:p>
          <a:p>
            <a:pPr marL="174708" indent="-174708" fontAlgn="base">
              <a:buFont typeface="Arial" panose="020B0604020202020204" pitchFamily="34" charset="0"/>
              <a:buChar char="•"/>
            </a:pPr>
            <a:r>
              <a:rPr lang="en-US" dirty="0"/>
              <a:t>Matter-of-factness and simplicity </a:t>
            </a:r>
          </a:p>
          <a:p>
            <a:pPr marL="174708" indent="-174708" fontAlgn="base">
              <a:buFont typeface="Arial" panose="020B0604020202020204" pitchFamily="34" charset="0"/>
              <a:buChar char="•"/>
            </a:pPr>
            <a:r>
              <a:rPr lang="en-US" dirty="0"/>
              <a:t>See inside – no tricks</a:t>
            </a:r>
          </a:p>
          <a:p>
            <a:pPr marL="174708" indent="-174708" fontAlgn="base">
              <a:buFont typeface="Arial" panose="020B0604020202020204" pitchFamily="34" charset="0"/>
              <a:buChar char="•"/>
            </a:pPr>
            <a:r>
              <a:rPr lang="en-US" dirty="0"/>
              <a:t>Directly on the ground – no plinth</a:t>
            </a:r>
          </a:p>
          <a:p>
            <a:pPr marL="174708" indent="-174708" fontAlgn="base">
              <a:buFont typeface="Arial" panose="020B0604020202020204" pitchFamily="34" charset="0"/>
              <a:buChar char="•"/>
            </a:pPr>
            <a:r>
              <a:rPr lang="en-US" dirty="0"/>
              <a:t>Emphasizes their self-sufficiency</a:t>
            </a:r>
          </a:p>
          <a:p>
            <a:pPr marL="174708" indent="-174708" fontAlgn="base">
              <a:buFont typeface="Arial" panose="020B0604020202020204" pitchFamily="34" charset="0"/>
              <a:buChar char="•"/>
            </a:pPr>
            <a:endParaRPr lang="en-US" dirty="0"/>
          </a:p>
          <a:p>
            <a:pPr marL="174708" indent="-174708" fontAlgn="base">
              <a:buFont typeface="Arial" panose="020B0604020202020204" pitchFamily="34" charset="0"/>
              <a:buChar char="•"/>
            </a:pPr>
            <a:r>
              <a:rPr lang="en-US" dirty="0"/>
              <a:t>1964-1966: Judd perfects a formal vocabulary that was soon labelled Minimalism</a:t>
            </a:r>
          </a:p>
          <a:p>
            <a:pPr marL="174708" indent="-174708" fontAlgn="base">
              <a:buFont typeface="Arial" panose="020B0604020202020204" pitchFamily="34" charset="0"/>
              <a:buChar char="•"/>
            </a:pPr>
            <a:r>
              <a:rPr lang="en-US" dirty="0"/>
              <a:t>Uses different materials</a:t>
            </a:r>
          </a:p>
          <a:p>
            <a:pPr marL="174708" indent="-174708" fontAlgn="base">
              <a:buFont typeface="Arial" panose="020B0604020202020204" pitchFamily="34" charset="0"/>
              <a:buChar char="•"/>
            </a:pPr>
            <a:r>
              <a:rPr lang="en-US" dirty="0"/>
              <a:t>Favorite form was the box, either closed, semi-hollow or transparent</a:t>
            </a:r>
          </a:p>
          <a:p>
            <a:pPr marL="174708" indent="-174708" fontAlgn="base">
              <a:buFont typeface="Arial" panose="020B0604020202020204" pitchFamily="34" charset="0"/>
              <a:buChar char="•"/>
            </a:pPr>
            <a:r>
              <a:rPr lang="en-US" dirty="0"/>
              <a:t>Presented neutrally so as to refute any symbolic connotation </a:t>
            </a:r>
          </a:p>
          <a:p>
            <a:pPr marL="174708" indent="-174708" fontAlgn="base">
              <a:buFont typeface="Arial" panose="020B0604020202020204" pitchFamily="34" charset="0"/>
              <a:buChar char="•"/>
            </a:pPr>
            <a:endParaRPr lang="en-US" dirty="0"/>
          </a:p>
          <a:p>
            <a:pPr fontAlgn="base"/>
            <a:r>
              <a:rPr lang="en-US" b="1" dirty="0"/>
              <a:t>Untitled, 1967, Stainless steel and Plexiglas</a:t>
            </a:r>
            <a:r>
              <a:rPr lang="en-US" dirty="0" smtClean="0"/>
              <a:t/>
            </a:r>
            <a:br>
              <a:rPr lang="en-US" dirty="0" smtClean="0"/>
            </a:br>
            <a:endParaRPr lang="en-US" dirty="0" smtClean="0"/>
          </a:p>
          <a:p>
            <a:pPr marL="174708" indent="-174708" fontAlgn="base">
              <a:buFont typeface="Arial"/>
              <a:buChar char="•"/>
            </a:pPr>
            <a:r>
              <a:rPr lang="en-US" dirty="0"/>
              <a:t>Begins to attach boxes to the wall </a:t>
            </a:r>
          </a:p>
          <a:p>
            <a:pPr marL="174708" indent="-174708" fontAlgn="base">
              <a:buFont typeface="Arial"/>
              <a:buChar char="•"/>
            </a:pPr>
            <a:r>
              <a:rPr lang="en-US" dirty="0"/>
              <a:t>A stack of alternating solids and voids of equal size</a:t>
            </a:r>
          </a:p>
          <a:p>
            <a:pPr marL="174708" indent="-174708" fontAlgn="base">
              <a:buFont typeface="Arial"/>
              <a:buChar char="•"/>
            </a:pPr>
            <a:r>
              <a:rPr lang="en-US" dirty="0"/>
              <a:t>Embodies seriality, either as a simple mathematical progression or as a repetition of a standard unit</a:t>
            </a:r>
          </a:p>
          <a:p>
            <a:pPr marL="174708" indent="-174708" fontAlgn="base">
              <a:buFont typeface="Arial"/>
              <a:buChar char="•"/>
            </a:pPr>
            <a:r>
              <a:rPr lang="en-US" dirty="0"/>
              <a:t>Favored metals such as painted steel, aluminum or galvanized iron</a:t>
            </a:r>
          </a:p>
          <a:p>
            <a:pPr marL="174708" indent="-174708" fontAlgn="base">
              <a:buFont typeface="Arial"/>
              <a:buChar char="•"/>
            </a:pPr>
            <a:r>
              <a:rPr lang="en-US" dirty="0"/>
              <a:t>These “stacks” use Plexiglas</a:t>
            </a:r>
          </a:p>
          <a:p>
            <a:pPr marL="174708" indent="-174708" fontAlgn="base">
              <a:buFont typeface="Arial"/>
              <a:buChar char="•"/>
            </a:pPr>
            <a:endParaRPr lang="en-US" dirty="0"/>
          </a:p>
          <a:p>
            <a:pPr marL="174708" indent="-174708" fontAlgn="base">
              <a:buFont typeface="Arial"/>
              <a:buChar char="•"/>
            </a:pPr>
            <a:r>
              <a:rPr lang="en-US" dirty="0"/>
              <a:t>He did not make these with his hands</a:t>
            </a:r>
          </a:p>
          <a:p>
            <a:pPr marL="174708" indent="-174708" fontAlgn="base">
              <a:buFont typeface="Arial"/>
              <a:buChar char="•"/>
            </a:pPr>
            <a:r>
              <a:rPr lang="en-US" dirty="0"/>
              <a:t>He sent exacting specifications to a company close to his studio – </a:t>
            </a:r>
            <a:r>
              <a:rPr lang="en-US" b="1" dirty="0"/>
              <a:t>The Bernstein Bros.</a:t>
            </a:r>
          </a:p>
          <a:p>
            <a:pPr marL="174708" indent="-174708" fontAlgn="base">
              <a:buFont typeface="Arial"/>
              <a:buChar char="•"/>
            </a:pPr>
            <a:endParaRPr lang="en-US" b="1" dirty="0"/>
          </a:p>
          <a:p>
            <a:pPr marL="174708" indent="-174708">
              <a:buFont typeface="Arial" panose="020B0604020202020204" pitchFamily="34" charset="0"/>
              <a:buChar char="•"/>
            </a:pPr>
            <a:endParaRPr lang="en-US" dirty="0"/>
          </a:p>
          <a:p>
            <a:pPr marL="174708" indent="-174708" fontAlgn="base">
              <a:buFont typeface="Arial"/>
              <a:buChar char="•"/>
            </a:pPr>
            <a:endParaRPr lang="en-US" b="1" dirty="0"/>
          </a:p>
          <a:p>
            <a:pPr marL="174708" indent="-174708" fontAlgn="base">
              <a:buFont typeface="Arial"/>
              <a:buChar char="•"/>
            </a:pPr>
            <a:endParaRPr lang="en-US" dirty="0"/>
          </a:p>
          <a:p>
            <a:endParaRPr lang="en-US" b="1" dirty="0"/>
          </a:p>
        </p:txBody>
      </p:sp>
      <p:sp>
        <p:nvSpPr>
          <p:cNvPr id="4" name="Slide Number Placeholder 3"/>
          <p:cNvSpPr>
            <a:spLocks noGrp="1"/>
          </p:cNvSpPr>
          <p:nvPr>
            <p:ph type="sldNum" sz="quarter" idx="10"/>
          </p:nvPr>
        </p:nvSpPr>
        <p:spPr/>
        <p:txBody>
          <a:bodyPr/>
          <a:lstStyle/>
          <a:p>
            <a:fld id="{9789667A-9EB3-4871-8A61-B4FA06DEF7EA}" type="slidenum">
              <a:rPr lang="en-US" smtClean="0"/>
              <a:t>8</a:t>
            </a:fld>
            <a:endParaRPr lang="en-US"/>
          </a:p>
        </p:txBody>
      </p:sp>
    </p:spTree>
    <p:extLst>
      <p:ext uri="{BB962C8B-B14F-4D97-AF65-F5344CB8AC3E}">
        <p14:creationId xmlns:p14="http://schemas.microsoft.com/office/powerpoint/2010/main" val="4238584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1966 - Included in the groundbreaking exhibition ‘Primary Structures' held at the Jewish Museum, NY</a:t>
            </a:r>
          </a:p>
          <a:p>
            <a:pPr marL="174708" indent="-174708" defTabSz="931774">
              <a:buFont typeface="Arial" panose="020B0604020202020204" pitchFamily="34" charset="0"/>
              <a:buChar char="•"/>
              <a:defRPr/>
            </a:pPr>
            <a:r>
              <a:rPr lang="en-US" dirty="0"/>
              <a:t>Radical – art in relation to space!</a:t>
            </a:r>
          </a:p>
          <a:p>
            <a:pPr marL="174708" indent="-174708" defTabSz="931774">
              <a:buFont typeface="Arial" panose="020B0604020202020204" pitchFamily="34" charset="0"/>
              <a:buChar char="•"/>
              <a:defRPr/>
            </a:pPr>
            <a:r>
              <a:rPr lang="en-US" dirty="0"/>
              <a:t>No plinths</a:t>
            </a:r>
          </a:p>
          <a:p>
            <a:pPr marL="174708" indent="-174708" defTabSz="931774">
              <a:buFont typeface="Arial" panose="020B0604020202020204" pitchFamily="34" charset="0"/>
              <a:buChar char="•"/>
              <a:defRPr/>
            </a:pPr>
            <a:r>
              <a:rPr lang="en-US" dirty="0"/>
              <a:t>Direct interaction with 3-D work</a:t>
            </a:r>
          </a:p>
          <a:p>
            <a:pPr marL="174708" indent="-174708" defTabSz="931774">
              <a:buFont typeface="Arial" panose="020B0604020202020204" pitchFamily="34" charset="0"/>
              <a:buChar char="•"/>
              <a:defRPr/>
            </a:pPr>
            <a:endParaRPr lang="en-US" dirty="0"/>
          </a:p>
          <a:p>
            <a:pPr marL="174708" indent="-174708" defTabSz="931774">
              <a:buFont typeface="Arial" panose="020B0604020202020204" pitchFamily="34" charset="0"/>
              <a:buChar char="•"/>
              <a:defRPr/>
            </a:pPr>
            <a:r>
              <a:rPr lang="en-US" dirty="0"/>
              <a:t>Critics called it “ABC Art,” “Minimal Art,” and “reductive art”</a:t>
            </a:r>
          </a:p>
          <a:p>
            <a:pPr marL="174708" indent="-174708" defTabSz="931774">
              <a:buFont typeface="Arial" panose="020B0604020202020204" pitchFamily="34" charset="0"/>
              <a:buChar char="•"/>
              <a:defRPr/>
            </a:pPr>
            <a:r>
              <a:rPr lang="en-US" dirty="0"/>
              <a:t>All terms rejected by Judd, and others</a:t>
            </a:r>
          </a:p>
          <a:p>
            <a:pPr marL="174708" indent="-174708" defTabSz="931774">
              <a:buFont typeface="Arial" panose="020B0604020202020204" pitchFamily="34" charset="0"/>
              <a:buChar char="•"/>
              <a:defRPr/>
            </a:pPr>
            <a:r>
              <a:rPr lang="en-US" dirty="0"/>
              <a:t>Remember, his works were “specific objects”</a:t>
            </a:r>
          </a:p>
        </p:txBody>
      </p:sp>
      <p:sp>
        <p:nvSpPr>
          <p:cNvPr id="4" name="Slide Number Placeholder 3"/>
          <p:cNvSpPr>
            <a:spLocks noGrp="1"/>
          </p:cNvSpPr>
          <p:nvPr>
            <p:ph type="sldNum" sz="quarter" idx="10"/>
          </p:nvPr>
        </p:nvSpPr>
        <p:spPr/>
        <p:txBody>
          <a:bodyPr/>
          <a:lstStyle/>
          <a:p>
            <a:fld id="{9789667A-9EB3-4871-8A61-B4FA06DEF7EA}" type="slidenum">
              <a:rPr lang="en-US" smtClean="0"/>
              <a:t>9</a:t>
            </a:fld>
            <a:endParaRPr lang="en-US"/>
          </a:p>
        </p:txBody>
      </p:sp>
    </p:spTree>
    <p:extLst>
      <p:ext uri="{BB962C8B-B14F-4D97-AF65-F5344CB8AC3E}">
        <p14:creationId xmlns:p14="http://schemas.microsoft.com/office/powerpoint/2010/main" val="345614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96146B-423E-4D54-9F2B-6F4BC6AF40B4}" type="datetimeFigureOut">
              <a:rPr lang="en-US" smtClean="0"/>
              <a:t>11/6/2014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F0180-19AF-4F29-8975-A5317D780F22}" type="slidenum">
              <a:rPr lang="en-US" smtClean="0"/>
              <a:t>‹#›</a:t>
            </a:fld>
            <a:endParaRPr lang="en-US"/>
          </a:p>
        </p:txBody>
      </p:sp>
    </p:spTree>
    <p:extLst>
      <p:ext uri="{BB962C8B-B14F-4D97-AF65-F5344CB8AC3E}">
        <p14:creationId xmlns:p14="http://schemas.microsoft.com/office/powerpoint/2010/main" val="827805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96146B-423E-4D54-9F2B-6F4BC6AF40B4}" type="datetimeFigureOut">
              <a:rPr lang="en-US" smtClean="0"/>
              <a:t>11/6/2014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F0180-19AF-4F29-8975-A5317D780F22}" type="slidenum">
              <a:rPr lang="en-US" smtClean="0"/>
              <a:t>‹#›</a:t>
            </a:fld>
            <a:endParaRPr lang="en-US"/>
          </a:p>
        </p:txBody>
      </p:sp>
    </p:spTree>
    <p:extLst>
      <p:ext uri="{BB962C8B-B14F-4D97-AF65-F5344CB8AC3E}">
        <p14:creationId xmlns:p14="http://schemas.microsoft.com/office/powerpoint/2010/main" val="1831731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96146B-423E-4D54-9F2B-6F4BC6AF40B4}" type="datetimeFigureOut">
              <a:rPr lang="en-US" smtClean="0"/>
              <a:t>11/6/2014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F0180-19AF-4F29-8975-A5317D780F22}" type="slidenum">
              <a:rPr lang="en-US" smtClean="0"/>
              <a:t>‹#›</a:t>
            </a:fld>
            <a:endParaRPr lang="en-US"/>
          </a:p>
        </p:txBody>
      </p:sp>
    </p:spTree>
    <p:extLst>
      <p:ext uri="{BB962C8B-B14F-4D97-AF65-F5344CB8AC3E}">
        <p14:creationId xmlns:p14="http://schemas.microsoft.com/office/powerpoint/2010/main" val="2624261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96146B-423E-4D54-9F2B-6F4BC6AF40B4}" type="datetimeFigureOut">
              <a:rPr lang="en-US" smtClean="0"/>
              <a:t>11/6/2014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F0180-19AF-4F29-8975-A5317D780F22}" type="slidenum">
              <a:rPr lang="en-US" smtClean="0"/>
              <a:t>‹#›</a:t>
            </a:fld>
            <a:endParaRPr lang="en-US"/>
          </a:p>
        </p:txBody>
      </p:sp>
    </p:spTree>
    <p:extLst>
      <p:ext uri="{BB962C8B-B14F-4D97-AF65-F5344CB8AC3E}">
        <p14:creationId xmlns:p14="http://schemas.microsoft.com/office/powerpoint/2010/main" val="1545401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96146B-423E-4D54-9F2B-6F4BC6AF40B4}" type="datetimeFigureOut">
              <a:rPr lang="en-US" smtClean="0"/>
              <a:t>11/6/2014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F0180-19AF-4F29-8975-A5317D780F22}" type="slidenum">
              <a:rPr lang="en-US" smtClean="0"/>
              <a:t>‹#›</a:t>
            </a:fld>
            <a:endParaRPr lang="en-US"/>
          </a:p>
        </p:txBody>
      </p:sp>
    </p:spTree>
    <p:extLst>
      <p:ext uri="{BB962C8B-B14F-4D97-AF65-F5344CB8AC3E}">
        <p14:creationId xmlns:p14="http://schemas.microsoft.com/office/powerpoint/2010/main" val="3234974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96146B-423E-4D54-9F2B-6F4BC6AF40B4}" type="datetimeFigureOut">
              <a:rPr lang="en-US" smtClean="0"/>
              <a:t>11/6/2014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F0180-19AF-4F29-8975-A5317D780F22}" type="slidenum">
              <a:rPr lang="en-US" smtClean="0"/>
              <a:t>‹#›</a:t>
            </a:fld>
            <a:endParaRPr lang="en-US"/>
          </a:p>
        </p:txBody>
      </p:sp>
    </p:spTree>
    <p:extLst>
      <p:ext uri="{BB962C8B-B14F-4D97-AF65-F5344CB8AC3E}">
        <p14:creationId xmlns:p14="http://schemas.microsoft.com/office/powerpoint/2010/main" val="156206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96146B-423E-4D54-9F2B-6F4BC6AF40B4}" type="datetimeFigureOut">
              <a:rPr lang="en-US" smtClean="0"/>
              <a:t>11/6/2014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1F0180-19AF-4F29-8975-A5317D780F22}" type="slidenum">
              <a:rPr lang="en-US" smtClean="0"/>
              <a:t>‹#›</a:t>
            </a:fld>
            <a:endParaRPr lang="en-US"/>
          </a:p>
        </p:txBody>
      </p:sp>
    </p:spTree>
    <p:extLst>
      <p:ext uri="{BB962C8B-B14F-4D97-AF65-F5344CB8AC3E}">
        <p14:creationId xmlns:p14="http://schemas.microsoft.com/office/powerpoint/2010/main" val="2039742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96146B-423E-4D54-9F2B-6F4BC6AF40B4}" type="datetimeFigureOut">
              <a:rPr lang="en-US" smtClean="0"/>
              <a:t>11/6/2014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1F0180-19AF-4F29-8975-A5317D780F22}" type="slidenum">
              <a:rPr lang="en-US" smtClean="0"/>
              <a:t>‹#›</a:t>
            </a:fld>
            <a:endParaRPr lang="en-US"/>
          </a:p>
        </p:txBody>
      </p:sp>
    </p:spTree>
    <p:extLst>
      <p:ext uri="{BB962C8B-B14F-4D97-AF65-F5344CB8AC3E}">
        <p14:creationId xmlns:p14="http://schemas.microsoft.com/office/powerpoint/2010/main" val="238911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6146B-423E-4D54-9F2B-6F4BC6AF40B4}" type="datetimeFigureOut">
              <a:rPr lang="en-US" smtClean="0"/>
              <a:t>11/6/2014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1F0180-19AF-4F29-8975-A5317D780F22}" type="slidenum">
              <a:rPr lang="en-US" smtClean="0"/>
              <a:t>‹#›</a:t>
            </a:fld>
            <a:endParaRPr lang="en-US"/>
          </a:p>
        </p:txBody>
      </p:sp>
    </p:spTree>
    <p:extLst>
      <p:ext uri="{BB962C8B-B14F-4D97-AF65-F5344CB8AC3E}">
        <p14:creationId xmlns:p14="http://schemas.microsoft.com/office/powerpoint/2010/main" val="3846032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96146B-423E-4D54-9F2B-6F4BC6AF40B4}" type="datetimeFigureOut">
              <a:rPr lang="en-US" smtClean="0"/>
              <a:t>11/6/2014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F0180-19AF-4F29-8975-A5317D780F22}" type="slidenum">
              <a:rPr lang="en-US" smtClean="0"/>
              <a:t>‹#›</a:t>
            </a:fld>
            <a:endParaRPr lang="en-US"/>
          </a:p>
        </p:txBody>
      </p:sp>
    </p:spTree>
    <p:extLst>
      <p:ext uri="{BB962C8B-B14F-4D97-AF65-F5344CB8AC3E}">
        <p14:creationId xmlns:p14="http://schemas.microsoft.com/office/powerpoint/2010/main" val="4059235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96146B-423E-4D54-9F2B-6F4BC6AF40B4}" type="datetimeFigureOut">
              <a:rPr lang="en-US" smtClean="0"/>
              <a:t>11/6/2014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F0180-19AF-4F29-8975-A5317D780F22}" type="slidenum">
              <a:rPr lang="en-US" smtClean="0"/>
              <a:t>‹#›</a:t>
            </a:fld>
            <a:endParaRPr lang="en-US"/>
          </a:p>
        </p:txBody>
      </p:sp>
    </p:spTree>
    <p:extLst>
      <p:ext uri="{BB962C8B-B14F-4D97-AF65-F5344CB8AC3E}">
        <p14:creationId xmlns:p14="http://schemas.microsoft.com/office/powerpoint/2010/main" val="2816629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6146B-423E-4D54-9F2B-6F4BC6AF40B4}" type="datetimeFigureOut">
              <a:rPr lang="en-US" smtClean="0"/>
              <a:t>11/6/2014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F0180-19AF-4F29-8975-A5317D780F22}" type="slidenum">
              <a:rPr lang="en-US" smtClean="0"/>
              <a:t>‹#›</a:t>
            </a:fld>
            <a:endParaRPr lang="en-US"/>
          </a:p>
        </p:txBody>
      </p:sp>
    </p:spTree>
    <p:extLst>
      <p:ext uri="{BB962C8B-B14F-4D97-AF65-F5344CB8AC3E}">
        <p14:creationId xmlns:p14="http://schemas.microsoft.com/office/powerpoint/2010/main" val="3674280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37323" y="1788049"/>
            <a:ext cx="3432099" cy="2308324"/>
          </a:xfrm>
          <a:prstGeom prst="rect">
            <a:avLst/>
          </a:prstGeom>
          <a:noFill/>
        </p:spPr>
        <p:txBody>
          <a:bodyPr wrap="none" rtlCol="0">
            <a:spAutoFit/>
          </a:bodyPr>
          <a:lstStyle/>
          <a:p>
            <a:pPr algn="ctr"/>
            <a:r>
              <a:rPr lang="en-US" sz="3600" b="1" dirty="0" smtClean="0"/>
              <a:t>The late-1960s:</a:t>
            </a:r>
          </a:p>
          <a:p>
            <a:pPr algn="ctr"/>
            <a:r>
              <a:rPr lang="en-US" sz="3600" b="1" dirty="0" smtClean="0"/>
              <a:t>Minimalism</a:t>
            </a:r>
          </a:p>
          <a:p>
            <a:pPr algn="ctr"/>
            <a:r>
              <a:rPr lang="en-US" sz="3600" b="1" dirty="0" smtClean="0"/>
              <a:t>Post-Minimalism</a:t>
            </a:r>
          </a:p>
          <a:p>
            <a:pPr algn="ctr"/>
            <a:r>
              <a:rPr lang="en-US" sz="3600" b="1" dirty="0" smtClean="0"/>
              <a:t>Light and Space</a:t>
            </a:r>
            <a:endParaRPr lang="en-US" sz="3600" b="1" dirty="0"/>
          </a:p>
        </p:txBody>
      </p:sp>
    </p:spTree>
    <p:extLst>
      <p:ext uri="{BB962C8B-B14F-4D97-AF65-F5344CB8AC3E}">
        <p14:creationId xmlns:p14="http://schemas.microsoft.com/office/powerpoint/2010/main" val="179187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23758" y="0"/>
            <a:ext cx="5342420" cy="6858000"/>
          </a:xfrm>
          <a:prstGeom prst="rect">
            <a:avLst/>
          </a:prstGeom>
        </p:spPr>
      </p:pic>
      <p:pic>
        <p:nvPicPr>
          <p:cNvPr id="4" name="Picture 3"/>
          <p:cNvPicPr>
            <a:picLocks noChangeAspect="1"/>
          </p:cNvPicPr>
          <p:nvPr/>
        </p:nvPicPr>
        <p:blipFill>
          <a:blip r:embed="rId4"/>
          <a:stretch>
            <a:fillRect/>
          </a:stretch>
        </p:blipFill>
        <p:spPr>
          <a:xfrm>
            <a:off x="6440336" y="0"/>
            <a:ext cx="5411585" cy="6858000"/>
          </a:xfrm>
          <a:prstGeom prst="rect">
            <a:avLst/>
          </a:prstGeom>
        </p:spPr>
      </p:pic>
    </p:spTree>
    <p:extLst>
      <p:ext uri="{BB962C8B-B14F-4D97-AF65-F5344CB8AC3E}">
        <p14:creationId xmlns:p14="http://schemas.microsoft.com/office/powerpoint/2010/main" val="593801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028995" y="2985746"/>
            <a:ext cx="5163005" cy="3872254"/>
          </a:xfrm>
          <a:prstGeom prst="rect">
            <a:avLst/>
          </a:prstGeom>
        </p:spPr>
      </p:pic>
      <p:pic>
        <p:nvPicPr>
          <p:cNvPr id="5" name="Picture 4"/>
          <p:cNvPicPr>
            <a:picLocks noChangeAspect="1"/>
          </p:cNvPicPr>
          <p:nvPr/>
        </p:nvPicPr>
        <p:blipFill>
          <a:blip r:embed="rId4"/>
          <a:stretch>
            <a:fillRect/>
          </a:stretch>
        </p:blipFill>
        <p:spPr>
          <a:xfrm>
            <a:off x="3945042" y="0"/>
            <a:ext cx="4596519" cy="3065878"/>
          </a:xfrm>
          <a:prstGeom prst="rect">
            <a:avLst/>
          </a:prstGeom>
        </p:spPr>
      </p:pic>
      <p:pic>
        <p:nvPicPr>
          <p:cNvPr id="3" name="Picture 2"/>
          <p:cNvPicPr>
            <a:picLocks noChangeAspect="1"/>
          </p:cNvPicPr>
          <p:nvPr/>
        </p:nvPicPr>
        <p:blipFill>
          <a:blip r:embed="rId5"/>
          <a:stretch>
            <a:fillRect/>
          </a:stretch>
        </p:blipFill>
        <p:spPr>
          <a:xfrm>
            <a:off x="0" y="2491841"/>
            <a:ext cx="3888437" cy="4366159"/>
          </a:xfrm>
          <a:prstGeom prst="rect">
            <a:avLst/>
          </a:prstGeom>
        </p:spPr>
      </p:pic>
      <p:sp>
        <p:nvSpPr>
          <p:cNvPr id="6" name="TextBox 5"/>
          <p:cNvSpPr txBox="1"/>
          <p:nvPr/>
        </p:nvSpPr>
        <p:spPr>
          <a:xfrm>
            <a:off x="138584" y="574037"/>
            <a:ext cx="3403496" cy="830997"/>
          </a:xfrm>
          <a:prstGeom prst="rect">
            <a:avLst/>
          </a:prstGeom>
          <a:noFill/>
        </p:spPr>
        <p:txBody>
          <a:bodyPr wrap="none" rtlCol="0">
            <a:spAutoFit/>
          </a:bodyPr>
          <a:lstStyle/>
          <a:p>
            <a:pPr algn="ctr"/>
            <a:r>
              <a:rPr lang="en-US" sz="2400" b="1" dirty="0" smtClean="0"/>
              <a:t>101 Spring Street, NY, NY</a:t>
            </a:r>
          </a:p>
          <a:p>
            <a:pPr algn="ctr"/>
            <a:r>
              <a:rPr lang="en-US" sz="2400" b="1" dirty="0" smtClean="0"/>
              <a:t>Judd Foundation</a:t>
            </a:r>
            <a:endParaRPr lang="en-US" sz="2400" b="1" dirty="0"/>
          </a:p>
        </p:txBody>
      </p:sp>
    </p:spTree>
    <p:extLst>
      <p:ext uri="{BB962C8B-B14F-4D97-AF65-F5344CB8AC3E}">
        <p14:creationId xmlns:p14="http://schemas.microsoft.com/office/powerpoint/2010/main" val="2336612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260158"/>
            <a:ext cx="6674805" cy="4445420"/>
          </a:xfrm>
          <a:prstGeom prst="rect">
            <a:avLst/>
          </a:prstGeom>
        </p:spPr>
      </p:pic>
      <p:sp>
        <p:nvSpPr>
          <p:cNvPr id="3" name="TextBox 2"/>
          <p:cNvSpPr txBox="1"/>
          <p:nvPr/>
        </p:nvSpPr>
        <p:spPr>
          <a:xfrm>
            <a:off x="591549" y="330507"/>
            <a:ext cx="4019550" cy="461665"/>
          </a:xfrm>
          <a:prstGeom prst="rect">
            <a:avLst/>
          </a:prstGeom>
          <a:noFill/>
        </p:spPr>
        <p:txBody>
          <a:bodyPr wrap="none" rtlCol="0">
            <a:spAutoFit/>
          </a:bodyPr>
          <a:lstStyle/>
          <a:p>
            <a:r>
              <a:rPr lang="en-US" sz="2400" b="1" dirty="0" smtClean="0"/>
              <a:t>Chinati Foundation, Marfa, TX</a:t>
            </a:r>
            <a:endParaRPr lang="en-US" sz="2400" b="1" dirty="0"/>
          </a:p>
        </p:txBody>
      </p:sp>
      <p:pic>
        <p:nvPicPr>
          <p:cNvPr id="4" name="Picture 3"/>
          <p:cNvPicPr>
            <a:picLocks noChangeAspect="1"/>
          </p:cNvPicPr>
          <p:nvPr/>
        </p:nvPicPr>
        <p:blipFill>
          <a:blip r:embed="rId4"/>
          <a:stretch>
            <a:fillRect/>
          </a:stretch>
        </p:blipFill>
        <p:spPr>
          <a:xfrm>
            <a:off x="6942002" y="1252442"/>
            <a:ext cx="5249998" cy="4456665"/>
          </a:xfrm>
          <a:prstGeom prst="rect">
            <a:avLst/>
          </a:prstGeom>
        </p:spPr>
      </p:pic>
    </p:spTree>
    <p:extLst>
      <p:ext uri="{BB962C8B-B14F-4D97-AF65-F5344CB8AC3E}">
        <p14:creationId xmlns:p14="http://schemas.microsoft.com/office/powerpoint/2010/main" val="3258485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59714" y="0"/>
            <a:ext cx="5143500" cy="6858000"/>
          </a:xfrm>
          <a:prstGeom prst="rect">
            <a:avLst/>
          </a:prstGeom>
        </p:spPr>
      </p:pic>
      <p:pic>
        <p:nvPicPr>
          <p:cNvPr id="4" name="Picture 3"/>
          <p:cNvPicPr>
            <a:picLocks noChangeAspect="1"/>
          </p:cNvPicPr>
          <p:nvPr/>
        </p:nvPicPr>
        <p:blipFill>
          <a:blip r:embed="rId4"/>
          <a:stretch>
            <a:fillRect/>
          </a:stretch>
        </p:blipFill>
        <p:spPr>
          <a:xfrm>
            <a:off x="753080" y="0"/>
            <a:ext cx="4070710" cy="6087042"/>
          </a:xfrm>
          <a:prstGeom prst="rect">
            <a:avLst/>
          </a:prstGeom>
        </p:spPr>
      </p:pic>
      <p:sp>
        <p:nvSpPr>
          <p:cNvPr id="5" name="TextBox 4"/>
          <p:cNvSpPr txBox="1"/>
          <p:nvPr/>
        </p:nvSpPr>
        <p:spPr>
          <a:xfrm>
            <a:off x="1128983" y="6090733"/>
            <a:ext cx="3288080" cy="646331"/>
          </a:xfrm>
          <a:prstGeom prst="rect">
            <a:avLst/>
          </a:prstGeom>
          <a:noFill/>
        </p:spPr>
        <p:txBody>
          <a:bodyPr wrap="none" rtlCol="0">
            <a:spAutoFit/>
          </a:bodyPr>
          <a:lstStyle/>
          <a:p>
            <a:pPr algn="ctr"/>
            <a:r>
              <a:rPr lang="en-US" dirty="0" smtClean="0"/>
              <a:t>Carl Andre, Cedar Piece, 1959/64</a:t>
            </a:r>
          </a:p>
          <a:p>
            <a:pPr algn="ctr"/>
            <a:r>
              <a:rPr lang="en-US" dirty="0" smtClean="0"/>
              <a:t>Cedar pine, </a:t>
            </a:r>
            <a:r>
              <a:rPr lang="fr-FR" dirty="0"/>
              <a:t>173.5 x 92 x 92 cm</a:t>
            </a:r>
            <a:endParaRPr lang="en-US" dirty="0" smtClean="0"/>
          </a:p>
        </p:txBody>
      </p:sp>
    </p:spTree>
    <p:extLst>
      <p:ext uri="{BB962C8B-B14F-4D97-AF65-F5344CB8AC3E}">
        <p14:creationId xmlns:p14="http://schemas.microsoft.com/office/powerpoint/2010/main" val="879552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1201" y="0"/>
            <a:ext cx="4715481" cy="5943885"/>
          </a:xfrm>
          <a:prstGeom prst="rect">
            <a:avLst/>
          </a:prstGeom>
        </p:spPr>
      </p:pic>
      <p:pic>
        <p:nvPicPr>
          <p:cNvPr id="3" name="Picture 2"/>
          <p:cNvPicPr>
            <a:picLocks noChangeAspect="1"/>
          </p:cNvPicPr>
          <p:nvPr/>
        </p:nvPicPr>
        <p:blipFill>
          <a:blip r:embed="rId4"/>
          <a:stretch>
            <a:fillRect/>
          </a:stretch>
        </p:blipFill>
        <p:spPr>
          <a:xfrm>
            <a:off x="6938744" y="0"/>
            <a:ext cx="4457810" cy="5943747"/>
          </a:xfrm>
          <a:prstGeom prst="rect">
            <a:avLst/>
          </a:prstGeom>
        </p:spPr>
      </p:pic>
      <p:sp>
        <p:nvSpPr>
          <p:cNvPr id="4" name="TextBox 3"/>
          <p:cNvSpPr txBox="1"/>
          <p:nvPr/>
        </p:nvSpPr>
        <p:spPr>
          <a:xfrm>
            <a:off x="440267" y="5917737"/>
            <a:ext cx="5183631" cy="923330"/>
          </a:xfrm>
          <a:prstGeom prst="rect">
            <a:avLst/>
          </a:prstGeom>
          <a:noFill/>
        </p:spPr>
        <p:txBody>
          <a:bodyPr wrap="none" rtlCol="0">
            <a:spAutoFit/>
          </a:bodyPr>
          <a:lstStyle/>
          <a:p>
            <a:pPr algn="ctr"/>
            <a:r>
              <a:rPr lang="en-US" dirty="0" smtClean="0"/>
              <a:t>Carl Andre, Tau and Threshold (Element Series), 1971</a:t>
            </a:r>
          </a:p>
          <a:p>
            <a:pPr algn="ctr"/>
            <a:r>
              <a:rPr lang="en-US" dirty="0" smtClean="0"/>
              <a:t>Western red cedar, 60 x 36 x 12”</a:t>
            </a:r>
          </a:p>
          <a:p>
            <a:pPr algn="ctr"/>
            <a:r>
              <a:rPr lang="en-US" dirty="0" smtClean="0"/>
              <a:t>Collection MAMFW</a:t>
            </a:r>
            <a:endParaRPr lang="en-US" dirty="0"/>
          </a:p>
        </p:txBody>
      </p:sp>
      <p:sp>
        <p:nvSpPr>
          <p:cNvPr id="5" name="TextBox 4"/>
          <p:cNvSpPr txBox="1"/>
          <p:nvPr/>
        </p:nvSpPr>
        <p:spPr>
          <a:xfrm>
            <a:off x="8195734" y="5934670"/>
            <a:ext cx="2152264" cy="923330"/>
          </a:xfrm>
          <a:prstGeom prst="rect">
            <a:avLst/>
          </a:prstGeom>
          <a:noFill/>
        </p:spPr>
        <p:txBody>
          <a:bodyPr wrap="none" rtlCol="0">
            <a:spAutoFit/>
          </a:bodyPr>
          <a:lstStyle/>
          <a:p>
            <a:pPr algn="ctr"/>
            <a:r>
              <a:rPr lang="en-US" dirty="0" smtClean="0"/>
              <a:t>Carl Andre, Slit, 1981</a:t>
            </a:r>
          </a:p>
          <a:p>
            <a:pPr algn="ctr"/>
            <a:r>
              <a:rPr lang="en-US" dirty="0" smtClean="0"/>
              <a:t>Steel and copper</a:t>
            </a:r>
          </a:p>
          <a:p>
            <a:pPr algn="ctr"/>
            <a:r>
              <a:rPr lang="en-US" dirty="0" smtClean="0"/>
              <a:t>Collection MAMFW</a:t>
            </a:r>
            <a:endParaRPr lang="en-US" dirty="0"/>
          </a:p>
        </p:txBody>
      </p:sp>
    </p:spTree>
    <p:extLst>
      <p:ext uri="{BB962C8B-B14F-4D97-AF65-F5344CB8AC3E}">
        <p14:creationId xmlns:p14="http://schemas.microsoft.com/office/powerpoint/2010/main" val="2476125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31300" y="3843865"/>
            <a:ext cx="2857500" cy="2844800"/>
          </a:xfrm>
          <a:prstGeom prst="rect">
            <a:avLst/>
          </a:prstGeom>
        </p:spPr>
      </p:pic>
      <p:pic>
        <p:nvPicPr>
          <p:cNvPr id="4" name="Picture 3"/>
          <p:cNvPicPr>
            <a:picLocks noChangeAspect="1"/>
          </p:cNvPicPr>
          <p:nvPr/>
        </p:nvPicPr>
        <p:blipFill>
          <a:blip r:embed="rId4"/>
          <a:stretch>
            <a:fillRect/>
          </a:stretch>
        </p:blipFill>
        <p:spPr>
          <a:xfrm>
            <a:off x="8435606" y="1083732"/>
            <a:ext cx="3553193" cy="2679700"/>
          </a:xfrm>
          <a:prstGeom prst="rect">
            <a:avLst/>
          </a:prstGeom>
        </p:spPr>
      </p:pic>
      <p:pic>
        <p:nvPicPr>
          <p:cNvPr id="5" name="Picture 4"/>
          <p:cNvPicPr>
            <a:picLocks noChangeAspect="1"/>
          </p:cNvPicPr>
          <p:nvPr/>
        </p:nvPicPr>
        <p:blipFill>
          <a:blip r:embed="rId5"/>
          <a:stretch>
            <a:fillRect/>
          </a:stretch>
        </p:blipFill>
        <p:spPr>
          <a:xfrm>
            <a:off x="5660389" y="3251198"/>
            <a:ext cx="3398944" cy="2755900"/>
          </a:xfrm>
          <a:prstGeom prst="rect">
            <a:avLst/>
          </a:prstGeom>
        </p:spPr>
      </p:pic>
      <p:pic>
        <p:nvPicPr>
          <p:cNvPr id="6" name="Picture 5"/>
          <p:cNvPicPr>
            <a:picLocks noChangeAspect="1"/>
          </p:cNvPicPr>
          <p:nvPr/>
        </p:nvPicPr>
        <p:blipFill>
          <a:blip r:embed="rId6"/>
          <a:stretch>
            <a:fillRect/>
          </a:stretch>
        </p:blipFill>
        <p:spPr>
          <a:xfrm>
            <a:off x="0" y="334434"/>
            <a:ext cx="5285824" cy="5321299"/>
          </a:xfrm>
          <a:prstGeom prst="rect">
            <a:avLst/>
          </a:prstGeom>
        </p:spPr>
      </p:pic>
      <p:sp>
        <p:nvSpPr>
          <p:cNvPr id="7" name="TextBox 6"/>
          <p:cNvSpPr txBox="1"/>
          <p:nvPr/>
        </p:nvSpPr>
        <p:spPr>
          <a:xfrm>
            <a:off x="491066" y="5655734"/>
            <a:ext cx="4289493" cy="923330"/>
          </a:xfrm>
          <a:prstGeom prst="rect">
            <a:avLst/>
          </a:prstGeom>
          <a:noFill/>
        </p:spPr>
        <p:txBody>
          <a:bodyPr wrap="none" rtlCol="0">
            <a:spAutoFit/>
          </a:bodyPr>
          <a:lstStyle/>
          <a:p>
            <a:pPr algn="ctr"/>
            <a:r>
              <a:rPr lang="en-US" dirty="0" smtClean="0"/>
              <a:t>Robert Morris, Untitled, 1965/71</a:t>
            </a:r>
          </a:p>
          <a:p>
            <a:pPr algn="ctr"/>
            <a:r>
              <a:rPr lang="en-US" dirty="0" smtClean="0"/>
              <a:t>Fiberglass and florescent light, 24 x 97 x 97”</a:t>
            </a:r>
          </a:p>
          <a:p>
            <a:pPr algn="ctr"/>
            <a:r>
              <a:rPr lang="en-US" dirty="0" smtClean="0"/>
              <a:t>Collection DMA</a:t>
            </a:r>
            <a:endParaRPr lang="en-US" dirty="0"/>
          </a:p>
        </p:txBody>
      </p:sp>
      <p:sp>
        <p:nvSpPr>
          <p:cNvPr id="8" name="Rectangle 7"/>
          <p:cNvSpPr/>
          <p:nvPr/>
        </p:nvSpPr>
        <p:spPr>
          <a:xfrm>
            <a:off x="5215467" y="125568"/>
            <a:ext cx="6976533" cy="707886"/>
          </a:xfrm>
          <a:prstGeom prst="rect">
            <a:avLst/>
          </a:prstGeom>
        </p:spPr>
        <p:txBody>
          <a:bodyPr wrap="square">
            <a:spAutoFit/>
          </a:bodyPr>
          <a:lstStyle/>
          <a:p>
            <a:pPr algn="ctr"/>
            <a:r>
              <a:rPr lang="en-US" sz="2000" b="1" dirty="0" smtClean="0"/>
              <a:t>“Simplicity </a:t>
            </a:r>
            <a:r>
              <a:rPr lang="en-US" sz="2000" b="1" dirty="0"/>
              <a:t>of shape does not necessarily equate with simplicity of experience. Unitary forms do not reduce </a:t>
            </a:r>
            <a:r>
              <a:rPr lang="en-US" sz="2000" b="1" dirty="0" smtClean="0"/>
              <a:t>relationships.” </a:t>
            </a:r>
            <a:endParaRPr lang="en-US" sz="2000" b="1" dirty="0"/>
          </a:p>
        </p:txBody>
      </p:sp>
    </p:spTree>
    <p:extLst>
      <p:ext uri="{BB962C8B-B14F-4D97-AF65-F5344CB8AC3E}">
        <p14:creationId xmlns:p14="http://schemas.microsoft.com/office/powerpoint/2010/main" val="1023952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40160"/>
            <a:ext cx="6062133" cy="4374839"/>
          </a:xfrm>
          <a:prstGeom prst="rect">
            <a:avLst/>
          </a:prstGeom>
        </p:spPr>
      </p:pic>
      <p:sp>
        <p:nvSpPr>
          <p:cNvPr id="3" name="TextBox 2"/>
          <p:cNvSpPr txBox="1"/>
          <p:nvPr/>
        </p:nvSpPr>
        <p:spPr>
          <a:xfrm>
            <a:off x="1540934" y="5774267"/>
            <a:ext cx="2953077" cy="646331"/>
          </a:xfrm>
          <a:prstGeom prst="rect">
            <a:avLst/>
          </a:prstGeom>
          <a:noFill/>
        </p:spPr>
        <p:txBody>
          <a:bodyPr wrap="none" rtlCol="0">
            <a:spAutoFit/>
          </a:bodyPr>
          <a:lstStyle/>
          <a:p>
            <a:pPr algn="ctr"/>
            <a:r>
              <a:rPr lang="en-US" dirty="0" smtClean="0"/>
              <a:t>Robert Morris, Untitled, 1970</a:t>
            </a:r>
          </a:p>
          <a:p>
            <a:pPr algn="ctr"/>
            <a:r>
              <a:rPr lang="en-US" dirty="0" smtClean="0"/>
              <a:t>Industrial felt, 72 x 144 x 18”</a:t>
            </a:r>
            <a:endParaRPr lang="en-US" dirty="0"/>
          </a:p>
        </p:txBody>
      </p:sp>
      <p:pic>
        <p:nvPicPr>
          <p:cNvPr id="4" name="Picture 3"/>
          <p:cNvPicPr>
            <a:picLocks noChangeAspect="1"/>
          </p:cNvPicPr>
          <p:nvPr/>
        </p:nvPicPr>
        <p:blipFill>
          <a:blip r:embed="rId4"/>
          <a:stretch>
            <a:fillRect/>
          </a:stretch>
        </p:blipFill>
        <p:spPr>
          <a:xfrm>
            <a:off x="6378223" y="1346200"/>
            <a:ext cx="5813777" cy="4360333"/>
          </a:xfrm>
          <a:prstGeom prst="rect">
            <a:avLst/>
          </a:prstGeom>
        </p:spPr>
      </p:pic>
      <p:sp>
        <p:nvSpPr>
          <p:cNvPr id="5" name="TextBox 4"/>
          <p:cNvSpPr txBox="1"/>
          <p:nvPr/>
        </p:nvSpPr>
        <p:spPr>
          <a:xfrm>
            <a:off x="7472669" y="5774266"/>
            <a:ext cx="3408655" cy="923330"/>
          </a:xfrm>
          <a:prstGeom prst="rect">
            <a:avLst/>
          </a:prstGeom>
          <a:noFill/>
        </p:spPr>
        <p:txBody>
          <a:bodyPr wrap="none" rtlCol="0">
            <a:spAutoFit/>
          </a:bodyPr>
          <a:lstStyle/>
          <a:p>
            <a:pPr algn="ctr"/>
            <a:r>
              <a:rPr lang="en-US" dirty="0" smtClean="0"/>
              <a:t>Robert Morris, Untitled, 1968</a:t>
            </a:r>
          </a:p>
          <a:p>
            <a:pPr algn="ctr"/>
            <a:r>
              <a:rPr lang="en-US" dirty="0" smtClean="0"/>
              <a:t>Fabrics and mirrors, dims. variable</a:t>
            </a:r>
          </a:p>
          <a:p>
            <a:endParaRPr lang="en-US" dirty="0"/>
          </a:p>
        </p:txBody>
      </p:sp>
    </p:spTree>
    <p:extLst>
      <p:ext uri="{BB962C8B-B14F-4D97-AF65-F5344CB8AC3E}">
        <p14:creationId xmlns:p14="http://schemas.microsoft.com/office/powerpoint/2010/main" val="806144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21733"/>
            <a:ext cx="4434095" cy="5655733"/>
          </a:xfrm>
          <a:prstGeom prst="rect">
            <a:avLst/>
          </a:prstGeom>
        </p:spPr>
      </p:pic>
      <p:sp>
        <p:nvSpPr>
          <p:cNvPr id="3" name="TextBox 2"/>
          <p:cNvSpPr txBox="1"/>
          <p:nvPr/>
        </p:nvSpPr>
        <p:spPr>
          <a:xfrm>
            <a:off x="0" y="5977470"/>
            <a:ext cx="4487333" cy="923330"/>
          </a:xfrm>
          <a:prstGeom prst="rect">
            <a:avLst/>
          </a:prstGeom>
          <a:noFill/>
        </p:spPr>
        <p:txBody>
          <a:bodyPr wrap="square" rtlCol="0">
            <a:spAutoFit/>
          </a:bodyPr>
          <a:lstStyle/>
          <a:p>
            <a:pPr algn="ctr"/>
            <a:r>
              <a:rPr lang="en-US" dirty="0" smtClean="0"/>
              <a:t>Dan Flavin, Icon V, (</a:t>
            </a:r>
            <a:r>
              <a:rPr lang="en-US" dirty="0" err="1" smtClean="0"/>
              <a:t>Coran’s</a:t>
            </a:r>
            <a:r>
              <a:rPr lang="en-US" dirty="0" smtClean="0"/>
              <a:t> Broadway Flesh), 1962</a:t>
            </a:r>
          </a:p>
          <a:p>
            <a:pPr algn="ctr"/>
            <a:r>
              <a:rPr lang="en-US" dirty="0" smtClean="0"/>
              <a:t>Wood, incandescent lights, paint</a:t>
            </a:r>
            <a:endParaRPr lang="en-US" dirty="0"/>
          </a:p>
        </p:txBody>
      </p:sp>
      <p:pic>
        <p:nvPicPr>
          <p:cNvPr id="4" name="Picture 3"/>
          <p:cNvPicPr>
            <a:picLocks noChangeAspect="1"/>
          </p:cNvPicPr>
          <p:nvPr/>
        </p:nvPicPr>
        <p:blipFill>
          <a:blip r:embed="rId4"/>
          <a:stretch>
            <a:fillRect/>
          </a:stretch>
        </p:blipFill>
        <p:spPr>
          <a:xfrm>
            <a:off x="5541432" y="1579032"/>
            <a:ext cx="1350433" cy="3967939"/>
          </a:xfrm>
          <a:prstGeom prst="rect">
            <a:avLst/>
          </a:prstGeom>
        </p:spPr>
      </p:pic>
      <p:sp>
        <p:nvSpPr>
          <p:cNvPr id="5" name="TextBox 4"/>
          <p:cNvSpPr txBox="1"/>
          <p:nvPr/>
        </p:nvSpPr>
        <p:spPr>
          <a:xfrm>
            <a:off x="4826000" y="1066799"/>
            <a:ext cx="2782883" cy="369332"/>
          </a:xfrm>
          <a:prstGeom prst="rect">
            <a:avLst/>
          </a:prstGeom>
          <a:noFill/>
        </p:spPr>
        <p:txBody>
          <a:bodyPr wrap="none" rtlCol="0">
            <a:spAutoFit/>
          </a:bodyPr>
          <a:lstStyle/>
          <a:p>
            <a:r>
              <a:rPr lang="en-US" dirty="0" smtClean="0"/>
              <a:t>Flavin, 1961 concrete poem</a:t>
            </a:r>
            <a:endParaRPr lang="en-US" dirty="0"/>
          </a:p>
        </p:txBody>
      </p:sp>
      <p:pic>
        <p:nvPicPr>
          <p:cNvPr id="6" name="Picture 5"/>
          <p:cNvPicPr>
            <a:picLocks noChangeAspect="1"/>
          </p:cNvPicPr>
          <p:nvPr/>
        </p:nvPicPr>
        <p:blipFill>
          <a:blip r:embed="rId5"/>
          <a:stretch>
            <a:fillRect/>
          </a:stretch>
        </p:blipFill>
        <p:spPr>
          <a:xfrm>
            <a:off x="7958667" y="333023"/>
            <a:ext cx="4233333" cy="5644444"/>
          </a:xfrm>
          <a:prstGeom prst="rect">
            <a:avLst/>
          </a:prstGeom>
        </p:spPr>
      </p:pic>
      <p:sp>
        <p:nvSpPr>
          <p:cNvPr id="7" name="TextBox 6"/>
          <p:cNvSpPr txBox="1"/>
          <p:nvPr/>
        </p:nvSpPr>
        <p:spPr>
          <a:xfrm>
            <a:off x="8111068" y="5909734"/>
            <a:ext cx="4013199" cy="923330"/>
          </a:xfrm>
          <a:prstGeom prst="rect">
            <a:avLst/>
          </a:prstGeom>
          <a:noFill/>
        </p:spPr>
        <p:txBody>
          <a:bodyPr wrap="square" rtlCol="0">
            <a:spAutoFit/>
          </a:bodyPr>
          <a:lstStyle/>
          <a:p>
            <a:pPr algn="ctr"/>
            <a:r>
              <a:rPr lang="en-US" dirty="0" smtClean="0"/>
              <a:t>Dan Flavin, the diagonal of May 25, 1963 (to Constantin Brancusi), 1963</a:t>
            </a:r>
          </a:p>
          <a:p>
            <a:pPr algn="ctr"/>
            <a:r>
              <a:rPr lang="en-US" dirty="0" smtClean="0"/>
              <a:t>Yellow fluorescent light, 8’ long</a:t>
            </a:r>
            <a:endParaRPr lang="en-US" dirty="0"/>
          </a:p>
        </p:txBody>
      </p:sp>
    </p:spTree>
    <p:extLst>
      <p:ext uri="{BB962C8B-B14F-4D97-AF65-F5344CB8AC3E}">
        <p14:creationId xmlns:p14="http://schemas.microsoft.com/office/powerpoint/2010/main" val="2983594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1199" y="0"/>
            <a:ext cx="4464385" cy="5825067"/>
          </a:xfrm>
          <a:prstGeom prst="rect">
            <a:avLst/>
          </a:prstGeom>
        </p:spPr>
      </p:pic>
      <p:sp>
        <p:nvSpPr>
          <p:cNvPr id="3" name="TextBox 2"/>
          <p:cNvSpPr txBox="1"/>
          <p:nvPr/>
        </p:nvSpPr>
        <p:spPr>
          <a:xfrm>
            <a:off x="643457" y="5791199"/>
            <a:ext cx="4514690" cy="923330"/>
          </a:xfrm>
          <a:prstGeom prst="rect">
            <a:avLst/>
          </a:prstGeom>
          <a:noFill/>
        </p:spPr>
        <p:txBody>
          <a:bodyPr wrap="none" rtlCol="0">
            <a:spAutoFit/>
          </a:bodyPr>
          <a:lstStyle/>
          <a:p>
            <a:pPr algn="ctr"/>
            <a:r>
              <a:rPr lang="en-US" dirty="0" smtClean="0"/>
              <a:t>Dan Flavin, Diagonal of May 25, 1963</a:t>
            </a:r>
          </a:p>
          <a:p>
            <a:pPr algn="ctr"/>
            <a:r>
              <a:rPr lang="en-US" dirty="0" smtClean="0"/>
              <a:t>Warm white fluorescent light, edition 2/3, 96”</a:t>
            </a:r>
          </a:p>
          <a:p>
            <a:pPr algn="ctr"/>
            <a:r>
              <a:rPr lang="en-US" dirty="0" smtClean="0"/>
              <a:t>Collection MAMFW</a:t>
            </a:r>
            <a:endParaRPr lang="en-US" dirty="0"/>
          </a:p>
        </p:txBody>
      </p:sp>
      <p:pic>
        <p:nvPicPr>
          <p:cNvPr id="4" name="Picture 3"/>
          <p:cNvPicPr>
            <a:picLocks noChangeAspect="1"/>
          </p:cNvPicPr>
          <p:nvPr/>
        </p:nvPicPr>
        <p:blipFill rotWithShape="1">
          <a:blip r:embed="rId4"/>
          <a:srcRect l="21311" r="24024"/>
          <a:stretch/>
        </p:blipFill>
        <p:spPr>
          <a:xfrm>
            <a:off x="6722533" y="-1"/>
            <a:ext cx="4521200" cy="5513659"/>
          </a:xfrm>
          <a:prstGeom prst="rect">
            <a:avLst/>
          </a:prstGeom>
        </p:spPr>
      </p:pic>
      <p:sp>
        <p:nvSpPr>
          <p:cNvPr id="5" name="TextBox 4"/>
          <p:cNvSpPr txBox="1"/>
          <p:nvPr/>
        </p:nvSpPr>
        <p:spPr>
          <a:xfrm>
            <a:off x="6079066" y="5516136"/>
            <a:ext cx="5672667" cy="1200329"/>
          </a:xfrm>
          <a:prstGeom prst="rect">
            <a:avLst/>
          </a:prstGeom>
          <a:noFill/>
        </p:spPr>
        <p:txBody>
          <a:bodyPr wrap="square" rtlCol="0">
            <a:spAutoFit/>
          </a:bodyPr>
          <a:lstStyle/>
          <a:p>
            <a:pPr algn="ctr"/>
            <a:r>
              <a:rPr lang="en-US" dirty="0" smtClean="0"/>
              <a:t>Dan Flavin, Untitled (for you, Leo, in long respect and affection) 4, 1978</a:t>
            </a:r>
          </a:p>
          <a:p>
            <a:pPr algn="ctr"/>
            <a:r>
              <a:rPr lang="en-US" dirty="0" smtClean="0"/>
              <a:t>Pink</a:t>
            </a:r>
            <a:r>
              <a:rPr lang="en-US" dirty="0"/>
              <a:t>, green, blue and yellow fluorescent </a:t>
            </a:r>
            <a:r>
              <a:rPr lang="en-US" dirty="0" smtClean="0"/>
              <a:t>light, 48 </a:t>
            </a:r>
            <a:r>
              <a:rPr lang="en-US" dirty="0"/>
              <a:t>x 48 x </a:t>
            </a:r>
            <a:r>
              <a:rPr lang="en-US" dirty="0" smtClean="0"/>
              <a:t>2”</a:t>
            </a:r>
          </a:p>
          <a:p>
            <a:pPr algn="ctr"/>
            <a:r>
              <a:rPr lang="en-US" dirty="0" smtClean="0"/>
              <a:t>Collection MAMFW</a:t>
            </a:r>
            <a:endParaRPr lang="en-US" dirty="0"/>
          </a:p>
        </p:txBody>
      </p:sp>
    </p:spTree>
    <p:extLst>
      <p:ext uri="{BB962C8B-B14F-4D97-AF65-F5344CB8AC3E}">
        <p14:creationId xmlns:p14="http://schemas.microsoft.com/office/powerpoint/2010/main" val="3029692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64067"/>
            <a:ext cx="6223000" cy="2527300"/>
          </a:xfrm>
          <a:prstGeom prst="rect">
            <a:avLst/>
          </a:prstGeom>
        </p:spPr>
      </p:pic>
      <p:sp>
        <p:nvSpPr>
          <p:cNvPr id="3" name="TextBox 2"/>
          <p:cNvSpPr txBox="1"/>
          <p:nvPr/>
        </p:nvSpPr>
        <p:spPr>
          <a:xfrm>
            <a:off x="135467" y="2895599"/>
            <a:ext cx="5923805" cy="646331"/>
          </a:xfrm>
          <a:prstGeom prst="rect">
            <a:avLst/>
          </a:prstGeom>
          <a:noFill/>
        </p:spPr>
        <p:txBody>
          <a:bodyPr wrap="none" rtlCol="0">
            <a:spAutoFit/>
          </a:bodyPr>
          <a:lstStyle/>
          <a:p>
            <a:pPr algn="ctr"/>
            <a:r>
              <a:rPr lang="en-US" dirty="0" smtClean="0"/>
              <a:t>Eva Hesse, Expanded Expansion, 1969</a:t>
            </a:r>
          </a:p>
          <a:p>
            <a:pPr algn="ctr"/>
            <a:r>
              <a:rPr lang="en-US" dirty="0" smtClean="0"/>
              <a:t>Fiberglass, polyester resin, latex, and cheesecloth, 10’ 2” x 25’</a:t>
            </a:r>
            <a:endParaRPr lang="en-US" dirty="0"/>
          </a:p>
        </p:txBody>
      </p:sp>
      <p:pic>
        <p:nvPicPr>
          <p:cNvPr id="4" name="Picture 3"/>
          <p:cNvPicPr>
            <a:picLocks noChangeAspect="1"/>
          </p:cNvPicPr>
          <p:nvPr/>
        </p:nvPicPr>
        <p:blipFill>
          <a:blip r:embed="rId4"/>
          <a:stretch>
            <a:fillRect/>
          </a:stretch>
        </p:blipFill>
        <p:spPr>
          <a:xfrm>
            <a:off x="6417732" y="1836898"/>
            <a:ext cx="5774267" cy="5021102"/>
          </a:xfrm>
          <a:prstGeom prst="rect">
            <a:avLst/>
          </a:prstGeom>
        </p:spPr>
      </p:pic>
      <p:sp>
        <p:nvSpPr>
          <p:cNvPr id="5" name="TextBox 4"/>
          <p:cNvSpPr txBox="1"/>
          <p:nvPr/>
        </p:nvSpPr>
        <p:spPr>
          <a:xfrm>
            <a:off x="457199" y="5858928"/>
            <a:ext cx="5978089" cy="1200329"/>
          </a:xfrm>
          <a:prstGeom prst="rect">
            <a:avLst/>
          </a:prstGeom>
          <a:noFill/>
        </p:spPr>
        <p:txBody>
          <a:bodyPr wrap="square" rtlCol="0">
            <a:spAutoFit/>
          </a:bodyPr>
          <a:lstStyle/>
          <a:p>
            <a:pPr algn="r"/>
            <a:r>
              <a:rPr lang="en-US" dirty="0" smtClean="0"/>
              <a:t>Eva Hesse, Repetition Nineteen III, 1968</a:t>
            </a:r>
          </a:p>
          <a:p>
            <a:pPr algn="r"/>
            <a:r>
              <a:rPr lang="en-US" dirty="0" smtClean="0"/>
              <a:t>Latex and filler over canvas stuffed with polyurethane sheeting, rope, etc. </a:t>
            </a:r>
            <a:br>
              <a:rPr lang="en-US" dirty="0" smtClean="0"/>
            </a:br>
            <a:endParaRPr lang="en-US" dirty="0"/>
          </a:p>
        </p:txBody>
      </p:sp>
      <p:sp>
        <p:nvSpPr>
          <p:cNvPr id="6" name="TextBox 5"/>
          <p:cNvSpPr txBox="1"/>
          <p:nvPr/>
        </p:nvSpPr>
        <p:spPr>
          <a:xfrm>
            <a:off x="8481710" y="175809"/>
            <a:ext cx="3421321" cy="646331"/>
          </a:xfrm>
          <a:prstGeom prst="rect">
            <a:avLst/>
          </a:prstGeom>
          <a:noFill/>
        </p:spPr>
        <p:txBody>
          <a:bodyPr wrap="none" rtlCol="0">
            <a:spAutoFit/>
          </a:bodyPr>
          <a:lstStyle/>
          <a:p>
            <a:r>
              <a:rPr lang="en-US" sz="3600" b="1" dirty="0" smtClean="0"/>
              <a:t>Post-Minimalism</a:t>
            </a:r>
            <a:endParaRPr lang="en-US" sz="3600" b="1" dirty="0"/>
          </a:p>
        </p:txBody>
      </p:sp>
    </p:spTree>
    <p:extLst>
      <p:ext uri="{BB962C8B-B14F-4D97-AF65-F5344CB8AC3E}">
        <p14:creationId xmlns:p14="http://schemas.microsoft.com/office/powerpoint/2010/main" val="1796202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61000" y="1143000"/>
            <a:ext cx="6731000" cy="4592580"/>
          </a:xfrm>
          <a:prstGeom prst="rect">
            <a:avLst/>
          </a:prstGeom>
        </p:spPr>
      </p:pic>
      <p:sp>
        <p:nvSpPr>
          <p:cNvPr id="3" name="TextBox 2"/>
          <p:cNvSpPr txBox="1"/>
          <p:nvPr/>
        </p:nvSpPr>
        <p:spPr>
          <a:xfrm>
            <a:off x="6193007" y="5738847"/>
            <a:ext cx="5371633" cy="923330"/>
          </a:xfrm>
          <a:prstGeom prst="rect">
            <a:avLst/>
          </a:prstGeom>
          <a:noFill/>
        </p:spPr>
        <p:txBody>
          <a:bodyPr wrap="none" rtlCol="0">
            <a:spAutoFit/>
          </a:bodyPr>
          <a:lstStyle/>
          <a:p>
            <a:pPr algn="ctr"/>
            <a:r>
              <a:rPr lang="en-US" dirty="0" smtClean="0"/>
              <a:t>Frank Stella, The Marriage of Reason and Squalor, 1959</a:t>
            </a:r>
          </a:p>
          <a:p>
            <a:pPr algn="ctr"/>
            <a:r>
              <a:rPr lang="en-US" dirty="0" smtClean="0"/>
              <a:t>Enamel on canvas, </a:t>
            </a:r>
            <a:r>
              <a:rPr lang="fr-FR" dirty="0"/>
              <a:t>7' 6 3/4" x </a:t>
            </a:r>
            <a:r>
              <a:rPr lang="fr-FR" dirty="0" smtClean="0"/>
              <a:t>11’ ¾"</a:t>
            </a:r>
          </a:p>
          <a:p>
            <a:pPr algn="ctr"/>
            <a:r>
              <a:rPr lang="en-US" dirty="0" smtClean="0"/>
              <a:t>Collection MoMA</a:t>
            </a:r>
            <a:endParaRPr lang="en-US" dirty="0"/>
          </a:p>
        </p:txBody>
      </p:sp>
      <p:pic>
        <p:nvPicPr>
          <p:cNvPr id="4" name="Picture 3"/>
          <p:cNvPicPr>
            <a:picLocks noChangeAspect="1"/>
          </p:cNvPicPr>
          <p:nvPr/>
        </p:nvPicPr>
        <p:blipFill>
          <a:blip r:embed="rId4"/>
          <a:stretch>
            <a:fillRect/>
          </a:stretch>
        </p:blipFill>
        <p:spPr>
          <a:xfrm>
            <a:off x="0" y="2387600"/>
            <a:ext cx="5080000" cy="3340100"/>
          </a:xfrm>
          <a:prstGeom prst="rect">
            <a:avLst/>
          </a:prstGeom>
        </p:spPr>
      </p:pic>
      <p:sp>
        <p:nvSpPr>
          <p:cNvPr id="5" name="TextBox 4"/>
          <p:cNvSpPr txBox="1"/>
          <p:nvPr/>
        </p:nvSpPr>
        <p:spPr>
          <a:xfrm>
            <a:off x="961571" y="5715000"/>
            <a:ext cx="3108543" cy="923330"/>
          </a:xfrm>
          <a:prstGeom prst="rect">
            <a:avLst/>
          </a:prstGeom>
          <a:noFill/>
        </p:spPr>
        <p:txBody>
          <a:bodyPr wrap="none" rtlCol="0">
            <a:spAutoFit/>
          </a:bodyPr>
          <a:lstStyle/>
          <a:p>
            <a:pPr algn="ctr"/>
            <a:r>
              <a:rPr lang="en-US" dirty="0" smtClean="0"/>
              <a:t>Jasper Johns, Three Flags, 1958</a:t>
            </a:r>
          </a:p>
          <a:p>
            <a:pPr algn="ctr"/>
            <a:r>
              <a:rPr lang="en-US" dirty="0" smtClean="0"/>
              <a:t>Encaustic on canvas</a:t>
            </a:r>
          </a:p>
          <a:p>
            <a:pPr algn="ctr"/>
            <a:r>
              <a:rPr lang="en-US" dirty="0" smtClean="0"/>
              <a:t>Collection Whitney Museum </a:t>
            </a:r>
            <a:endParaRPr lang="en-US" dirty="0"/>
          </a:p>
        </p:txBody>
      </p:sp>
      <p:sp>
        <p:nvSpPr>
          <p:cNvPr id="6" name="Rectangle 5"/>
          <p:cNvSpPr/>
          <p:nvPr/>
        </p:nvSpPr>
        <p:spPr>
          <a:xfrm>
            <a:off x="228600" y="286435"/>
            <a:ext cx="5207000" cy="1200328"/>
          </a:xfrm>
          <a:prstGeom prst="rect">
            <a:avLst/>
          </a:prstGeom>
        </p:spPr>
        <p:txBody>
          <a:bodyPr wrap="square">
            <a:spAutoFit/>
          </a:bodyPr>
          <a:lstStyle/>
          <a:p>
            <a:pPr algn="ctr"/>
            <a:r>
              <a:rPr lang="en-US" sz="2400" b="1" dirty="0" smtClean="0"/>
              <a:t>“My </a:t>
            </a:r>
            <a:r>
              <a:rPr lang="en-US" sz="2400" b="1" dirty="0"/>
              <a:t>painting is based on the fact that only what can be seen there is there... What you see is what you get</a:t>
            </a:r>
            <a:r>
              <a:rPr lang="en-US" sz="2400" b="1" dirty="0" smtClean="0"/>
              <a:t>.”</a:t>
            </a:r>
            <a:endParaRPr lang="en-US" sz="2400" b="1" dirty="0"/>
          </a:p>
        </p:txBody>
      </p:sp>
    </p:spTree>
    <p:extLst>
      <p:ext uri="{BB962C8B-B14F-4D97-AF65-F5344CB8AC3E}">
        <p14:creationId xmlns:p14="http://schemas.microsoft.com/office/powerpoint/2010/main" val="1540967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0" y="0"/>
            <a:ext cx="4570214" cy="6858000"/>
          </a:xfrm>
          <a:prstGeom prst="rect">
            <a:avLst/>
          </a:prstGeom>
        </p:spPr>
      </p:pic>
      <p:pic>
        <p:nvPicPr>
          <p:cNvPr id="3" name="Picture 2"/>
          <p:cNvPicPr>
            <a:picLocks noChangeAspect="1"/>
          </p:cNvPicPr>
          <p:nvPr/>
        </p:nvPicPr>
        <p:blipFill>
          <a:blip r:embed="rId4"/>
          <a:stretch>
            <a:fillRect/>
          </a:stretch>
        </p:blipFill>
        <p:spPr>
          <a:xfrm>
            <a:off x="6824132" y="67732"/>
            <a:ext cx="4873914" cy="5834968"/>
          </a:xfrm>
          <a:prstGeom prst="rect">
            <a:avLst/>
          </a:prstGeom>
        </p:spPr>
      </p:pic>
      <p:sp>
        <p:nvSpPr>
          <p:cNvPr id="4" name="TextBox 3"/>
          <p:cNvSpPr txBox="1"/>
          <p:nvPr/>
        </p:nvSpPr>
        <p:spPr>
          <a:xfrm>
            <a:off x="7620000" y="5875866"/>
            <a:ext cx="3445286" cy="923330"/>
          </a:xfrm>
          <a:prstGeom prst="rect">
            <a:avLst/>
          </a:prstGeom>
          <a:noFill/>
        </p:spPr>
        <p:txBody>
          <a:bodyPr wrap="none" rtlCol="0">
            <a:spAutoFit/>
          </a:bodyPr>
          <a:lstStyle/>
          <a:p>
            <a:pPr algn="ctr"/>
            <a:r>
              <a:rPr lang="en-US" dirty="0" smtClean="0"/>
              <a:t>Linda Benglis, For Carl Andre, 1970</a:t>
            </a:r>
          </a:p>
          <a:p>
            <a:pPr algn="ctr"/>
            <a:r>
              <a:rPr lang="en-US" dirty="0" smtClean="0"/>
              <a:t>Pigmented polyurethane foam</a:t>
            </a:r>
          </a:p>
          <a:p>
            <a:pPr algn="ctr"/>
            <a:r>
              <a:rPr lang="en-US" dirty="0" smtClean="0"/>
              <a:t>Collection MAMFW</a:t>
            </a:r>
            <a:endParaRPr lang="en-US" dirty="0"/>
          </a:p>
        </p:txBody>
      </p:sp>
    </p:spTree>
    <p:extLst>
      <p:ext uri="{BB962C8B-B14F-4D97-AF65-F5344CB8AC3E}">
        <p14:creationId xmlns:p14="http://schemas.microsoft.com/office/powerpoint/2010/main" val="462369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3825608" cy="3860799"/>
          </a:xfrm>
          <a:prstGeom prst="rect">
            <a:avLst/>
          </a:prstGeom>
        </p:spPr>
      </p:pic>
      <p:pic>
        <p:nvPicPr>
          <p:cNvPr id="3" name="Picture 2"/>
          <p:cNvPicPr>
            <a:picLocks noChangeAspect="1"/>
          </p:cNvPicPr>
          <p:nvPr/>
        </p:nvPicPr>
        <p:blipFill>
          <a:blip r:embed="rId4"/>
          <a:stretch>
            <a:fillRect/>
          </a:stretch>
        </p:blipFill>
        <p:spPr>
          <a:xfrm>
            <a:off x="7433732" y="0"/>
            <a:ext cx="4758267" cy="3797962"/>
          </a:xfrm>
          <a:prstGeom prst="rect">
            <a:avLst/>
          </a:prstGeom>
        </p:spPr>
      </p:pic>
      <p:sp>
        <p:nvSpPr>
          <p:cNvPr id="4" name="TextBox 3"/>
          <p:cNvSpPr txBox="1"/>
          <p:nvPr/>
        </p:nvSpPr>
        <p:spPr>
          <a:xfrm>
            <a:off x="9142115" y="3826934"/>
            <a:ext cx="1341456" cy="646331"/>
          </a:xfrm>
          <a:prstGeom prst="rect">
            <a:avLst/>
          </a:prstGeom>
          <a:noFill/>
        </p:spPr>
        <p:txBody>
          <a:bodyPr wrap="none" rtlCol="0">
            <a:spAutoFit/>
          </a:bodyPr>
          <a:lstStyle/>
          <a:p>
            <a:pPr algn="ctr"/>
            <a:r>
              <a:rPr lang="en-US" dirty="0" smtClean="0"/>
              <a:t>Spider, 1997</a:t>
            </a:r>
          </a:p>
          <a:p>
            <a:pPr algn="ctr"/>
            <a:r>
              <a:rPr lang="en-US" dirty="0" smtClean="0"/>
              <a:t>Bronze</a:t>
            </a:r>
          </a:p>
        </p:txBody>
      </p:sp>
      <p:pic>
        <p:nvPicPr>
          <p:cNvPr id="7" name="Picture 6"/>
          <p:cNvPicPr>
            <a:picLocks noChangeAspect="1"/>
          </p:cNvPicPr>
          <p:nvPr/>
        </p:nvPicPr>
        <p:blipFill>
          <a:blip r:embed="rId5"/>
          <a:stretch>
            <a:fillRect/>
          </a:stretch>
        </p:blipFill>
        <p:spPr>
          <a:xfrm>
            <a:off x="4047069" y="1748588"/>
            <a:ext cx="3207132" cy="4436533"/>
          </a:xfrm>
          <a:prstGeom prst="rect">
            <a:avLst/>
          </a:prstGeom>
        </p:spPr>
      </p:pic>
      <p:sp>
        <p:nvSpPr>
          <p:cNvPr id="8" name="TextBox 7"/>
          <p:cNvSpPr txBox="1"/>
          <p:nvPr/>
        </p:nvSpPr>
        <p:spPr>
          <a:xfrm>
            <a:off x="3697516" y="6189387"/>
            <a:ext cx="3820887" cy="646331"/>
          </a:xfrm>
          <a:prstGeom prst="rect">
            <a:avLst/>
          </a:prstGeom>
          <a:noFill/>
        </p:spPr>
        <p:txBody>
          <a:bodyPr wrap="square" rtlCol="0">
            <a:spAutoFit/>
          </a:bodyPr>
          <a:lstStyle/>
          <a:p>
            <a:pPr algn="ctr"/>
            <a:r>
              <a:rPr lang="en-US" dirty="0" smtClean="0"/>
              <a:t>Femme Maison (Woman House), 1947</a:t>
            </a:r>
          </a:p>
          <a:p>
            <a:pPr algn="ctr"/>
            <a:r>
              <a:rPr lang="en-US" dirty="0" smtClean="0"/>
              <a:t>Ink on paper</a:t>
            </a:r>
            <a:endParaRPr lang="en-US" dirty="0"/>
          </a:p>
        </p:txBody>
      </p:sp>
      <p:sp>
        <p:nvSpPr>
          <p:cNvPr id="9" name="TextBox 8"/>
          <p:cNvSpPr txBox="1"/>
          <p:nvPr/>
        </p:nvSpPr>
        <p:spPr>
          <a:xfrm>
            <a:off x="-1" y="3793066"/>
            <a:ext cx="3776133" cy="1200329"/>
          </a:xfrm>
          <a:prstGeom prst="rect">
            <a:avLst/>
          </a:prstGeom>
          <a:noFill/>
        </p:spPr>
        <p:txBody>
          <a:bodyPr wrap="square" rtlCol="0">
            <a:spAutoFit/>
          </a:bodyPr>
          <a:lstStyle/>
          <a:p>
            <a:pPr algn="ctr"/>
            <a:r>
              <a:rPr lang="en-US" dirty="0" smtClean="0"/>
              <a:t>Robert Mapplethorpe, Louise Bourgeois, 1982</a:t>
            </a:r>
          </a:p>
          <a:p>
            <a:pPr algn="ctr"/>
            <a:r>
              <a:rPr lang="en-US" dirty="0" smtClean="0"/>
              <a:t>Holding “Filette” – phallic-shaped sculpture; title translates to “little girl”</a:t>
            </a:r>
            <a:endParaRPr lang="en-US" dirty="0"/>
          </a:p>
        </p:txBody>
      </p:sp>
    </p:spTree>
    <p:extLst>
      <p:ext uri="{BB962C8B-B14F-4D97-AF65-F5344CB8AC3E}">
        <p14:creationId xmlns:p14="http://schemas.microsoft.com/office/powerpoint/2010/main" val="1079555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200900" y="-1"/>
            <a:ext cx="4333875" cy="6067425"/>
          </a:xfrm>
          <a:prstGeom prst="rect">
            <a:avLst/>
          </a:prstGeom>
        </p:spPr>
      </p:pic>
      <p:sp>
        <p:nvSpPr>
          <p:cNvPr id="3" name="TextBox 2"/>
          <p:cNvSpPr txBox="1"/>
          <p:nvPr/>
        </p:nvSpPr>
        <p:spPr>
          <a:xfrm>
            <a:off x="7200900" y="6067424"/>
            <a:ext cx="4284186" cy="646331"/>
          </a:xfrm>
          <a:prstGeom prst="rect">
            <a:avLst/>
          </a:prstGeom>
          <a:noFill/>
        </p:spPr>
        <p:txBody>
          <a:bodyPr wrap="none" rtlCol="0">
            <a:spAutoFit/>
          </a:bodyPr>
          <a:lstStyle/>
          <a:p>
            <a:pPr algn="ctr"/>
            <a:r>
              <a:rPr lang="en-US" dirty="0" smtClean="0"/>
              <a:t>Richard Tuttle, Relative to Our Society, 1990</a:t>
            </a:r>
          </a:p>
          <a:p>
            <a:pPr algn="ctr"/>
            <a:r>
              <a:rPr lang="en-US" dirty="0" smtClean="0"/>
              <a:t>Collection MAMFW</a:t>
            </a:r>
            <a:endParaRPr lang="en-US" dirty="0"/>
          </a:p>
        </p:txBody>
      </p:sp>
      <p:pic>
        <p:nvPicPr>
          <p:cNvPr id="4" name="Picture 3"/>
          <p:cNvPicPr>
            <a:picLocks noChangeAspect="1"/>
          </p:cNvPicPr>
          <p:nvPr/>
        </p:nvPicPr>
        <p:blipFill>
          <a:blip r:embed="rId4"/>
          <a:stretch>
            <a:fillRect/>
          </a:stretch>
        </p:blipFill>
        <p:spPr>
          <a:xfrm>
            <a:off x="0" y="1971674"/>
            <a:ext cx="6953250" cy="4095750"/>
          </a:xfrm>
          <a:prstGeom prst="rect">
            <a:avLst/>
          </a:prstGeom>
        </p:spPr>
      </p:pic>
      <p:sp>
        <p:nvSpPr>
          <p:cNvPr id="5" name="TextBox 4"/>
          <p:cNvSpPr txBox="1"/>
          <p:nvPr/>
        </p:nvSpPr>
        <p:spPr>
          <a:xfrm>
            <a:off x="1589823" y="6072453"/>
            <a:ext cx="3910366" cy="646331"/>
          </a:xfrm>
          <a:prstGeom prst="rect">
            <a:avLst/>
          </a:prstGeom>
          <a:noFill/>
        </p:spPr>
        <p:txBody>
          <a:bodyPr wrap="none" rtlCol="0">
            <a:spAutoFit/>
          </a:bodyPr>
          <a:lstStyle/>
          <a:p>
            <a:pPr algn="ctr"/>
            <a:r>
              <a:rPr lang="en-US" dirty="0" smtClean="0"/>
              <a:t>Richard Tuttle, 3</a:t>
            </a:r>
            <a:r>
              <a:rPr lang="en-US" baseline="30000" dirty="0" smtClean="0"/>
              <a:t>rd</a:t>
            </a:r>
            <a:r>
              <a:rPr lang="en-US" dirty="0" smtClean="0"/>
              <a:t> Rope Piece, 1974</a:t>
            </a:r>
          </a:p>
          <a:p>
            <a:pPr algn="ctr"/>
            <a:r>
              <a:rPr lang="en-US" dirty="0" smtClean="0"/>
              <a:t>3” </a:t>
            </a:r>
            <a:r>
              <a:rPr lang="en-US" dirty="0"/>
              <a:t>length of cotton clothesline and nails</a:t>
            </a:r>
          </a:p>
        </p:txBody>
      </p:sp>
    </p:spTree>
    <p:extLst>
      <p:ext uri="{BB962C8B-B14F-4D97-AF65-F5344CB8AC3E}">
        <p14:creationId xmlns:p14="http://schemas.microsoft.com/office/powerpoint/2010/main" val="165768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51836" y="0"/>
            <a:ext cx="3918980" cy="5934670"/>
          </a:xfrm>
          <a:prstGeom prst="rect">
            <a:avLst/>
          </a:prstGeom>
        </p:spPr>
      </p:pic>
      <p:sp>
        <p:nvSpPr>
          <p:cNvPr id="3" name="TextBox 2"/>
          <p:cNvSpPr txBox="1"/>
          <p:nvPr/>
        </p:nvSpPr>
        <p:spPr>
          <a:xfrm>
            <a:off x="5630652" y="5934670"/>
            <a:ext cx="6561348" cy="923330"/>
          </a:xfrm>
          <a:prstGeom prst="rect">
            <a:avLst/>
          </a:prstGeom>
          <a:noFill/>
        </p:spPr>
        <p:txBody>
          <a:bodyPr wrap="none" rtlCol="0">
            <a:spAutoFit/>
          </a:bodyPr>
          <a:lstStyle/>
          <a:p>
            <a:pPr algn="ctr"/>
            <a:r>
              <a:rPr lang="en-US" dirty="0" smtClean="0"/>
              <a:t>Martin Puryear, Ladder for Booker T. Washington, 1996</a:t>
            </a:r>
          </a:p>
          <a:p>
            <a:pPr algn="ctr"/>
            <a:r>
              <a:rPr lang="en-US" dirty="0" smtClean="0"/>
              <a:t>Wood (ash and maple), 432 </a:t>
            </a:r>
            <a:r>
              <a:rPr lang="en-US" dirty="0"/>
              <a:t>x 22 3/4 (narrowing to 1 1/4 at top) x </a:t>
            </a:r>
            <a:r>
              <a:rPr lang="en-US" dirty="0" smtClean="0"/>
              <a:t>3”</a:t>
            </a:r>
          </a:p>
          <a:p>
            <a:pPr algn="ctr"/>
            <a:r>
              <a:rPr lang="en-US" dirty="0" smtClean="0"/>
              <a:t>Collection MAMFW</a:t>
            </a:r>
            <a:endParaRPr lang="en-US" dirty="0"/>
          </a:p>
        </p:txBody>
      </p:sp>
      <p:pic>
        <p:nvPicPr>
          <p:cNvPr id="4" name="Picture 3"/>
          <p:cNvPicPr>
            <a:picLocks noChangeAspect="1"/>
          </p:cNvPicPr>
          <p:nvPr/>
        </p:nvPicPr>
        <p:blipFill>
          <a:blip r:embed="rId4"/>
          <a:stretch>
            <a:fillRect/>
          </a:stretch>
        </p:blipFill>
        <p:spPr>
          <a:xfrm>
            <a:off x="0" y="1066502"/>
            <a:ext cx="5630652" cy="4868168"/>
          </a:xfrm>
          <a:prstGeom prst="rect">
            <a:avLst/>
          </a:prstGeom>
        </p:spPr>
      </p:pic>
      <p:sp>
        <p:nvSpPr>
          <p:cNvPr id="5" name="TextBox 4"/>
          <p:cNvSpPr txBox="1"/>
          <p:nvPr/>
        </p:nvSpPr>
        <p:spPr>
          <a:xfrm>
            <a:off x="873736" y="5934670"/>
            <a:ext cx="3883179" cy="923330"/>
          </a:xfrm>
          <a:prstGeom prst="rect">
            <a:avLst/>
          </a:prstGeom>
          <a:noFill/>
        </p:spPr>
        <p:txBody>
          <a:bodyPr wrap="none" rtlCol="0">
            <a:spAutoFit/>
          </a:bodyPr>
          <a:lstStyle/>
          <a:p>
            <a:pPr algn="ctr"/>
            <a:r>
              <a:rPr lang="en-US" dirty="0" smtClean="0"/>
              <a:t>Martin Puryear, Plenty’s Boast, 1994-95</a:t>
            </a:r>
          </a:p>
          <a:p>
            <a:pPr algn="ctr"/>
            <a:r>
              <a:rPr lang="en-US" dirty="0"/>
              <a:t>Red cedar and pine, 68 x 83 x </a:t>
            </a:r>
            <a:r>
              <a:rPr lang="en-US" dirty="0" smtClean="0"/>
              <a:t>118”</a:t>
            </a:r>
            <a:r>
              <a:rPr lang="en-US" dirty="0"/>
              <a:t/>
            </a:r>
            <a:br>
              <a:rPr lang="en-US" dirty="0"/>
            </a:br>
            <a:endParaRPr lang="en-US" dirty="0"/>
          </a:p>
        </p:txBody>
      </p:sp>
    </p:spTree>
    <p:extLst>
      <p:ext uri="{BB962C8B-B14F-4D97-AF65-F5344CB8AC3E}">
        <p14:creationId xmlns:p14="http://schemas.microsoft.com/office/powerpoint/2010/main" val="772057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279719"/>
            <a:ext cx="6306658" cy="3889105"/>
          </a:xfrm>
          <a:prstGeom prst="rect">
            <a:avLst/>
          </a:prstGeom>
        </p:spPr>
      </p:pic>
      <p:sp>
        <p:nvSpPr>
          <p:cNvPr id="4" name="TextBox 3"/>
          <p:cNvSpPr txBox="1"/>
          <p:nvPr/>
        </p:nvSpPr>
        <p:spPr>
          <a:xfrm>
            <a:off x="1694988" y="5168824"/>
            <a:ext cx="3230884" cy="923330"/>
          </a:xfrm>
          <a:prstGeom prst="rect">
            <a:avLst/>
          </a:prstGeom>
          <a:noFill/>
        </p:spPr>
        <p:txBody>
          <a:bodyPr wrap="none" rtlCol="0">
            <a:spAutoFit/>
          </a:bodyPr>
          <a:lstStyle/>
          <a:p>
            <a:pPr algn="ctr"/>
            <a:r>
              <a:rPr lang="en-US" dirty="0" smtClean="0"/>
              <a:t>Richard Serra, Verb List, 1967-68</a:t>
            </a:r>
          </a:p>
          <a:p>
            <a:pPr algn="ctr"/>
            <a:r>
              <a:rPr lang="en-US" dirty="0" smtClean="0"/>
              <a:t>Graphite on paper, two sheets</a:t>
            </a:r>
          </a:p>
          <a:p>
            <a:pPr algn="ctr"/>
            <a:r>
              <a:rPr lang="en-US" dirty="0" smtClean="0"/>
              <a:t>Collection MoMA</a:t>
            </a:r>
            <a:endParaRPr lang="en-US" dirty="0"/>
          </a:p>
        </p:txBody>
      </p:sp>
      <p:pic>
        <p:nvPicPr>
          <p:cNvPr id="2" name="Picture 1"/>
          <p:cNvPicPr>
            <a:picLocks noChangeAspect="1"/>
          </p:cNvPicPr>
          <p:nvPr/>
        </p:nvPicPr>
        <p:blipFill>
          <a:blip r:embed="rId4"/>
          <a:stretch>
            <a:fillRect/>
          </a:stretch>
        </p:blipFill>
        <p:spPr>
          <a:xfrm>
            <a:off x="6995447" y="1279719"/>
            <a:ext cx="5196553" cy="3889105"/>
          </a:xfrm>
          <a:prstGeom prst="rect">
            <a:avLst/>
          </a:prstGeom>
        </p:spPr>
      </p:pic>
      <p:sp>
        <p:nvSpPr>
          <p:cNvPr id="5" name="TextBox 4"/>
          <p:cNvSpPr txBox="1"/>
          <p:nvPr/>
        </p:nvSpPr>
        <p:spPr>
          <a:xfrm>
            <a:off x="8250823" y="5168824"/>
            <a:ext cx="2685800" cy="646331"/>
          </a:xfrm>
          <a:prstGeom prst="rect">
            <a:avLst/>
          </a:prstGeom>
          <a:noFill/>
        </p:spPr>
        <p:txBody>
          <a:bodyPr wrap="none" rtlCol="0">
            <a:spAutoFit/>
          </a:bodyPr>
          <a:lstStyle/>
          <a:p>
            <a:pPr algn="ctr"/>
            <a:r>
              <a:rPr lang="en-US" dirty="0" smtClean="0"/>
              <a:t>Richard Serra, To Lift, 1967</a:t>
            </a:r>
          </a:p>
          <a:p>
            <a:pPr algn="ctr"/>
            <a:r>
              <a:rPr lang="en-US" dirty="0" smtClean="0"/>
              <a:t>Vulcanized rubber</a:t>
            </a:r>
            <a:endParaRPr lang="en-US" dirty="0"/>
          </a:p>
        </p:txBody>
      </p:sp>
    </p:spTree>
    <p:extLst>
      <p:ext uri="{BB962C8B-B14F-4D97-AF65-F5344CB8AC3E}">
        <p14:creationId xmlns:p14="http://schemas.microsoft.com/office/powerpoint/2010/main" val="3117242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71599"/>
            <a:ext cx="5637246" cy="3788229"/>
          </a:xfrm>
          <a:prstGeom prst="rect">
            <a:avLst/>
          </a:prstGeom>
        </p:spPr>
      </p:pic>
      <p:pic>
        <p:nvPicPr>
          <p:cNvPr id="3" name="Picture 2"/>
          <p:cNvPicPr>
            <a:picLocks noChangeAspect="1"/>
          </p:cNvPicPr>
          <p:nvPr/>
        </p:nvPicPr>
        <p:blipFill>
          <a:blip r:embed="rId4"/>
          <a:stretch>
            <a:fillRect/>
          </a:stretch>
        </p:blipFill>
        <p:spPr>
          <a:xfrm>
            <a:off x="6399959" y="1371598"/>
            <a:ext cx="5792041" cy="3788229"/>
          </a:xfrm>
          <a:prstGeom prst="rect">
            <a:avLst/>
          </a:prstGeom>
        </p:spPr>
      </p:pic>
      <p:sp>
        <p:nvSpPr>
          <p:cNvPr id="4" name="TextBox 3"/>
          <p:cNvSpPr txBox="1"/>
          <p:nvPr/>
        </p:nvSpPr>
        <p:spPr>
          <a:xfrm>
            <a:off x="6540128" y="5159827"/>
            <a:ext cx="5511702" cy="646331"/>
          </a:xfrm>
          <a:prstGeom prst="rect">
            <a:avLst/>
          </a:prstGeom>
          <a:noFill/>
        </p:spPr>
        <p:txBody>
          <a:bodyPr wrap="none" rtlCol="0">
            <a:spAutoFit/>
          </a:bodyPr>
          <a:lstStyle/>
          <a:p>
            <a:pPr algn="ctr"/>
            <a:r>
              <a:rPr lang="en-US" dirty="0" smtClean="0"/>
              <a:t>Richard Serra, Gutter Corner Splash: Night Shift, 1969/95</a:t>
            </a:r>
          </a:p>
          <a:p>
            <a:pPr algn="ctr"/>
            <a:r>
              <a:rPr lang="en-US" dirty="0" smtClean="0"/>
              <a:t>Poured molten lead</a:t>
            </a:r>
            <a:endParaRPr lang="en-US" dirty="0"/>
          </a:p>
        </p:txBody>
      </p:sp>
    </p:spTree>
    <p:extLst>
      <p:ext uri="{BB962C8B-B14F-4D97-AF65-F5344CB8AC3E}">
        <p14:creationId xmlns:p14="http://schemas.microsoft.com/office/powerpoint/2010/main" val="2869223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23747"/>
            <a:ext cx="6995390" cy="5118294"/>
          </a:xfrm>
          <a:prstGeom prst="rect">
            <a:avLst/>
          </a:prstGeom>
        </p:spPr>
      </p:pic>
      <p:sp>
        <p:nvSpPr>
          <p:cNvPr id="3" name="TextBox 2"/>
          <p:cNvSpPr txBox="1"/>
          <p:nvPr/>
        </p:nvSpPr>
        <p:spPr>
          <a:xfrm>
            <a:off x="706973" y="5542040"/>
            <a:ext cx="5303952" cy="923330"/>
          </a:xfrm>
          <a:prstGeom prst="rect">
            <a:avLst/>
          </a:prstGeom>
          <a:noFill/>
        </p:spPr>
        <p:txBody>
          <a:bodyPr wrap="none" rtlCol="0">
            <a:spAutoFit/>
          </a:bodyPr>
          <a:lstStyle/>
          <a:p>
            <a:pPr algn="ctr"/>
            <a:r>
              <a:rPr lang="en-US" dirty="0" smtClean="0"/>
              <a:t>Richard Serra, Right Angle Corner Prop with Pole, 1969</a:t>
            </a:r>
          </a:p>
          <a:p>
            <a:pPr algn="ctr"/>
            <a:r>
              <a:rPr lang="en-US" dirty="0" smtClean="0"/>
              <a:t>Antimony lead</a:t>
            </a:r>
          </a:p>
          <a:p>
            <a:pPr algn="ctr"/>
            <a:r>
              <a:rPr lang="en-US" dirty="0" smtClean="0"/>
              <a:t>Collection MAMFW</a:t>
            </a:r>
            <a:endParaRPr lang="en-US" dirty="0"/>
          </a:p>
        </p:txBody>
      </p:sp>
      <p:pic>
        <p:nvPicPr>
          <p:cNvPr id="5" name="Picture 4"/>
          <p:cNvPicPr>
            <a:picLocks noChangeAspect="1"/>
          </p:cNvPicPr>
          <p:nvPr/>
        </p:nvPicPr>
        <p:blipFill>
          <a:blip r:embed="rId4"/>
          <a:stretch>
            <a:fillRect/>
          </a:stretch>
        </p:blipFill>
        <p:spPr>
          <a:xfrm>
            <a:off x="7850459" y="255537"/>
            <a:ext cx="4341541" cy="5286503"/>
          </a:xfrm>
          <a:prstGeom prst="rect">
            <a:avLst/>
          </a:prstGeom>
        </p:spPr>
      </p:pic>
      <p:sp>
        <p:nvSpPr>
          <p:cNvPr id="6" name="TextBox 5"/>
          <p:cNvSpPr txBox="1"/>
          <p:nvPr/>
        </p:nvSpPr>
        <p:spPr>
          <a:xfrm>
            <a:off x="7835278" y="5542040"/>
            <a:ext cx="4371902" cy="923330"/>
          </a:xfrm>
          <a:prstGeom prst="rect">
            <a:avLst/>
          </a:prstGeom>
          <a:noFill/>
        </p:spPr>
        <p:txBody>
          <a:bodyPr wrap="none" rtlCol="0">
            <a:spAutoFit/>
          </a:bodyPr>
          <a:lstStyle/>
          <a:p>
            <a:pPr algn="ctr"/>
            <a:r>
              <a:rPr lang="en-US" dirty="0" smtClean="0"/>
              <a:t>Richard Serra, My Curves Are Not Mad, 1987</a:t>
            </a:r>
          </a:p>
          <a:p>
            <a:pPr algn="ctr"/>
            <a:r>
              <a:rPr lang="en-US" dirty="0" smtClean="0"/>
              <a:t>Cor-Ten steel</a:t>
            </a:r>
          </a:p>
          <a:p>
            <a:pPr algn="ctr"/>
            <a:r>
              <a:rPr lang="en-US" dirty="0" smtClean="0"/>
              <a:t>Collection Nasher Sculpture Center</a:t>
            </a:r>
          </a:p>
        </p:txBody>
      </p:sp>
    </p:spTree>
    <p:extLst>
      <p:ext uri="{BB962C8B-B14F-4D97-AF65-F5344CB8AC3E}">
        <p14:creationId xmlns:p14="http://schemas.microsoft.com/office/powerpoint/2010/main" val="31837685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602251" y="1442160"/>
            <a:ext cx="5589749" cy="4066542"/>
          </a:xfrm>
          <a:prstGeom prst="rect">
            <a:avLst/>
          </a:prstGeom>
        </p:spPr>
      </p:pic>
      <p:pic>
        <p:nvPicPr>
          <p:cNvPr id="4" name="Picture 3"/>
          <p:cNvPicPr>
            <a:picLocks noChangeAspect="1"/>
          </p:cNvPicPr>
          <p:nvPr/>
        </p:nvPicPr>
        <p:blipFill>
          <a:blip r:embed="rId4"/>
          <a:stretch>
            <a:fillRect/>
          </a:stretch>
        </p:blipFill>
        <p:spPr>
          <a:xfrm>
            <a:off x="0" y="1442160"/>
            <a:ext cx="6150141" cy="4066542"/>
          </a:xfrm>
          <a:prstGeom prst="rect">
            <a:avLst/>
          </a:prstGeom>
        </p:spPr>
      </p:pic>
      <p:sp>
        <p:nvSpPr>
          <p:cNvPr id="5" name="TextBox 4"/>
          <p:cNvSpPr txBox="1"/>
          <p:nvPr/>
        </p:nvSpPr>
        <p:spPr>
          <a:xfrm>
            <a:off x="1201319" y="5508702"/>
            <a:ext cx="3800399" cy="369332"/>
          </a:xfrm>
          <a:prstGeom prst="rect">
            <a:avLst/>
          </a:prstGeom>
          <a:noFill/>
        </p:spPr>
        <p:txBody>
          <a:bodyPr wrap="none" rtlCol="0">
            <a:spAutoFit/>
          </a:bodyPr>
          <a:lstStyle/>
          <a:p>
            <a:r>
              <a:rPr lang="en-US" dirty="0" smtClean="0"/>
              <a:t>Installation at Dia: Beacon, Beacon, NY</a:t>
            </a:r>
            <a:endParaRPr lang="en-US" dirty="0"/>
          </a:p>
        </p:txBody>
      </p:sp>
      <p:sp>
        <p:nvSpPr>
          <p:cNvPr id="6" name="TextBox 5"/>
          <p:cNvSpPr txBox="1"/>
          <p:nvPr/>
        </p:nvSpPr>
        <p:spPr>
          <a:xfrm>
            <a:off x="8051182" y="5508702"/>
            <a:ext cx="2730748" cy="923330"/>
          </a:xfrm>
          <a:prstGeom prst="rect">
            <a:avLst/>
          </a:prstGeom>
          <a:noFill/>
        </p:spPr>
        <p:txBody>
          <a:bodyPr wrap="none" rtlCol="0">
            <a:spAutoFit/>
          </a:bodyPr>
          <a:lstStyle/>
          <a:p>
            <a:pPr algn="ctr"/>
            <a:r>
              <a:rPr lang="en-US" dirty="0" smtClean="0"/>
              <a:t>Richard Serra, Vortex, 2002</a:t>
            </a:r>
          </a:p>
          <a:p>
            <a:pPr algn="ctr"/>
            <a:r>
              <a:rPr lang="en-US" dirty="0" smtClean="0"/>
              <a:t>Cor-Ten steel, 67’ tall</a:t>
            </a:r>
          </a:p>
          <a:p>
            <a:pPr algn="ctr"/>
            <a:r>
              <a:rPr lang="en-US" dirty="0" smtClean="0"/>
              <a:t>Collection MAMFW</a:t>
            </a:r>
            <a:endParaRPr lang="en-US" dirty="0"/>
          </a:p>
        </p:txBody>
      </p:sp>
    </p:spTree>
    <p:extLst>
      <p:ext uri="{BB962C8B-B14F-4D97-AF65-F5344CB8AC3E}">
        <p14:creationId xmlns:p14="http://schemas.microsoft.com/office/powerpoint/2010/main" val="2280876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8468" y="0"/>
            <a:ext cx="5122333" cy="6858000"/>
          </a:xfrm>
          <a:prstGeom prst="rect">
            <a:avLst/>
          </a:prstGeom>
        </p:spPr>
      </p:pic>
      <p:sp>
        <p:nvSpPr>
          <p:cNvPr id="5" name="Rectangle 4"/>
          <p:cNvSpPr/>
          <p:nvPr/>
        </p:nvSpPr>
        <p:spPr>
          <a:xfrm>
            <a:off x="6400801" y="5934670"/>
            <a:ext cx="3607847" cy="923330"/>
          </a:xfrm>
          <a:prstGeom prst="rect">
            <a:avLst/>
          </a:prstGeom>
        </p:spPr>
        <p:txBody>
          <a:bodyPr wrap="none">
            <a:spAutoFit/>
          </a:bodyPr>
          <a:lstStyle/>
          <a:p>
            <a:r>
              <a:rPr lang="en-US" baseline="0" dirty="0" smtClean="0"/>
              <a:t>Craig Kauffman, </a:t>
            </a:r>
            <a:r>
              <a:rPr lang="en-US" i="1" baseline="0" dirty="0" smtClean="0"/>
              <a:t>Untitled</a:t>
            </a:r>
            <a:r>
              <a:rPr lang="en-US" dirty="0" smtClean="0"/>
              <a:t>, </a:t>
            </a:r>
            <a:r>
              <a:rPr lang="en-US" i="0" baseline="0" dirty="0" smtClean="0"/>
              <a:t>1968</a:t>
            </a:r>
          </a:p>
          <a:p>
            <a:r>
              <a:rPr lang="en-US" dirty="0" smtClean="0"/>
              <a:t>Vacuum-formed Plexiglas and paint</a:t>
            </a:r>
          </a:p>
          <a:p>
            <a:r>
              <a:rPr lang="en-US" i="0" baseline="0" dirty="0" smtClean="0"/>
              <a:t>Collection MAMFW </a:t>
            </a:r>
            <a:endParaRPr lang="en-US" dirty="0"/>
          </a:p>
        </p:txBody>
      </p:sp>
      <p:sp>
        <p:nvSpPr>
          <p:cNvPr id="2" name="Rectangle 1"/>
          <p:cNvSpPr/>
          <p:nvPr/>
        </p:nvSpPr>
        <p:spPr>
          <a:xfrm>
            <a:off x="6575896" y="409312"/>
            <a:ext cx="5478379" cy="2225349"/>
          </a:xfrm>
          <a:prstGeom prst="rect">
            <a:avLst/>
          </a:prstGeom>
        </p:spPr>
        <p:txBody>
          <a:bodyPr wrap="square">
            <a:spAutoFit/>
          </a:bodyPr>
          <a:lstStyle/>
          <a:p>
            <a:pPr algn="ctr"/>
            <a:r>
              <a:rPr lang="en-US" sz="2800" b="1" dirty="0"/>
              <a:t>California’s Light &amp; Space Movement</a:t>
            </a:r>
          </a:p>
          <a:p>
            <a:pPr algn="ctr"/>
            <a:r>
              <a:rPr lang="en-US" sz="2800" b="1" dirty="0"/>
              <a:t>or</a:t>
            </a:r>
          </a:p>
          <a:p>
            <a:pPr algn="ctr"/>
            <a:r>
              <a:rPr lang="en-US" sz="2800" b="1" dirty="0" smtClean="0"/>
              <a:t>L.A</a:t>
            </a:r>
            <a:r>
              <a:rPr lang="en-US" sz="2800" b="1" dirty="0"/>
              <a:t>. </a:t>
            </a:r>
            <a:r>
              <a:rPr lang="en-US" sz="2800" b="1" dirty="0" smtClean="0"/>
              <a:t>minimalism </a:t>
            </a:r>
            <a:r>
              <a:rPr lang="en-US" sz="2800" b="1" dirty="0"/>
              <a:t>/ </a:t>
            </a:r>
            <a:r>
              <a:rPr lang="en-US" sz="2800" b="1" dirty="0" smtClean="0"/>
              <a:t>The </a:t>
            </a:r>
            <a:r>
              <a:rPr lang="en-US" sz="2800" b="1" dirty="0"/>
              <a:t>Cool </a:t>
            </a:r>
            <a:r>
              <a:rPr lang="en-US" sz="2800" b="1" dirty="0" smtClean="0"/>
              <a:t>School </a:t>
            </a:r>
            <a:r>
              <a:rPr lang="en-US" sz="2800" b="1" dirty="0"/>
              <a:t>/ </a:t>
            </a:r>
            <a:r>
              <a:rPr lang="en-US" sz="2800" b="1" dirty="0" smtClean="0"/>
              <a:t>Finish Fetish</a:t>
            </a:r>
            <a:endParaRPr lang="en-US" dirty="0"/>
          </a:p>
        </p:txBody>
      </p:sp>
    </p:spTree>
    <p:extLst>
      <p:ext uri="{BB962C8B-B14F-4D97-AF65-F5344CB8AC3E}">
        <p14:creationId xmlns:p14="http://schemas.microsoft.com/office/powerpoint/2010/main" val="19327162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070916" y="0"/>
            <a:ext cx="5121084" cy="6858594"/>
          </a:xfrm>
          <a:prstGeom prst="rect">
            <a:avLst/>
          </a:prstGeom>
        </p:spPr>
      </p:pic>
      <p:pic>
        <p:nvPicPr>
          <p:cNvPr id="5" name="Picture 4"/>
          <p:cNvPicPr>
            <a:picLocks noChangeAspect="1"/>
          </p:cNvPicPr>
          <p:nvPr/>
        </p:nvPicPr>
        <p:blipFill>
          <a:blip r:embed="rId4"/>
          <a:stretch>
            <a:fillRect/>
          </a:stretch>
        </p:blipFill>
        <p:spPr>
          <a:xfrm>
            <a:off x="0" y="0"/>
            <a:ext cx="6927872" cy="6858594"/>
          </a:xfrm>
          <a:prstGeom prst="rect">
            <a:avLst/>
          </a:prstGeom>
        </p:spPr>
      </p:pic>
    </p:spTree>
    <p:extLst>
      <p:ext uri="{BB962C8B-B14F-4D97-AF65-F5344CB8AC3E}">
        <p14:creationId xmlns:p14="http://schemas.microsoft.com/office/powerpoint/2010/main" val="36598907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41400"/>
            <a:ext cx="6785264" cy="4572000"/>
          </a:xfrm>
          <a:prstGeom prst="rect">
            <a:avLst/>
          </a:prstGeom>
        </p:spPr>
      </p:pic>
      <p:pic>
        <p:nvPicPr>
          <p:cNvPr id="3" name="Picture 2"/>
          <p:cNvPicPr>
            <a:picLocks noChangeAspect="1"/>
          </p:cNvPicPr>
          <p:nvPr/>
        </p:nvPicPr>
        <p:blipFill>
          <a:blip r:embed="rId4"/>
          <a:stretch>
            <a:fillRect/>
          </a:stretch>
        </p:blipFill>
        <p:spPr>
          <a:xfrm>
            <a:off x="6896100" y="0"/>
            <a:ext cx="5295900" cy="6858000"/>
          </a:xfrm>
          <a:prstGeom prst="rect">
            <a:avLst/>
          </a:prstGeom>
        </p:spPr>
      </p:pic>
    </p:spTree>
    <p:extLst>
      <p:ext uri="{BB962C8B-B14F-4D97-AF65-F5344CB8AC3E}">
        <p14:creationId xmlns:p14="http://schemas.microsoft.com/office/powerpoint/2010/main" val="2324733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507705" y="953425"/>
            <a:ext cx="4684295" cy="5904575"/>
          </a:xfrm>
          <a:prstGeom prst="rect">
            <a:avLst/>
          </a:prstGeom>
        </p:spPr>
      </p:pic>
      <p:pic>
        <p:nvPicPr>
          <p:cNvPr id="3" name="Picture 2"/>
          <p:cNvPicPr>
            <a:picLocks noChangeAspect="1"/>
          </p:cNvPicPr>
          <p:nvPr/>
        </p:nvPicPr>
        <p:blipFill>
          <a:blip r:embed="rId4"/>
          <a:stretch>
            <a:fillRect/>
          </a:stretch>
        </p:blipFill>
        <p:spPr>
          <a:xfrm>
            <a:off x="-1" y="0"/>
            <a:ext cx="7090611" cy="5317958"/>
          </a:xfrm>
          <a:prstGeom prst="rect">
            <a:avLst/>
          </a:prstGeom>
        </p:spPr>
      </p:pic>
    </p:spTree>
    <p:extLst>
      <p:ext uri="{BB962C8B-B14F-4D97-AF65-F5344CB8AC3E}">
        <p14:creationId xmlns:p14="http://schemas.microsoft.com/office/powerpoint/2010/main" val="13811786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6717" y="3166000"/>
            <a:ext cx="10045156" cy="255454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sz="3200" dirty="0"/>
              <a:t>"I remember the word 'Ferus' outside had this kind of magic to it. Ferus had a much sparer approach to showing art. If you want to put a tiny painting on a single big wall, you're welcome to it. And the artist is the boss."</a:t>
            </a:r>
          </a:p>
          <a:p>
            <a:pPr algn="ctr"/>
            <a:r>
              <a:rPr lang="en-US" sz="3200" dirty="0"/>
              <a:t>—Ed Ruscha, Ferus Gallery artist</a:t>
            </a:r>
          </a:p>
        </p:txBody>
      </p:sp>
      <p:sp>
        <p:nvSpPr>
          <p:cNvPr id="3" name="TextBox 2"/>
          <p:cNvSpPr txBox="1"/>
          <p:nvPr/>
        </p:nvSpPr>
        <p:spPr>
          <a:xfrm>
            <a:off x="1553382" y="858474"/>
            <a:ext cx="9239600"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6000" dirty="0" smtClean="0"/>
              <a:t>FERUS GALLERY 1957-1966</a:t>
            </a:r>
            <a:endParaRPr lang="en-US" sz="6000" dirty="0"/>
          </a:p>
        </p:txBody>
      </p:sp>
    </p:spTree>
    <p:extLst>
      <p:ext uri="{BB962C8B-B14F-4D97-AF65-F5344CB8AC3E}">
        <p14:creationId xmlns:p14="http://schemas.microsoft.com/office/powerpoint/2010/main" val="15506422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74175" y="3281763"/>
            <a:ext cx="5317823" cy="3576236"/>
          </a:xfrm>
          <a:prstGeom prst="rect">
            <a:avLst/>
          </a:prstGeom>
        </p:spPr>
      </p:pic>
      <p:sp>
        <p:nvSpPr>
          <p:cNvPr id="4" name="Rectangle 3"/>
          <p:cNvSpPr/>
          <p:nvPr/>
        </p:nvSpPr>
        <p:spPr>
          <a:xfrm>
            <a:off x="6929390" y="2329193"/>
            <a:ext cx="5262610" cy="923330"/>
          </a:xfrm>
          <a:prstGeom prst="rect">
            <a:avLst/>
          </a:prstGeom>
        </p:spPr>
        <p:txBody>
          <a:bodyPr wrap="square">
            <a:spAutoFit/>
          </a:bodyPr>
          <a:lstStyle/>
          <a:p>
            <a:pPr algn="r"/>
            <a:r>
              <a:rPr lang="en-US" dirty="0"/>
              <a:t>Irving Blum with Andy Warhol's Campbell's Soup Cans </a:t>
            </a:r>
            <a:r>
              <a:rPr lang="en-US" dirty="0" smtClean="0"/>
              <a:t>Ferus </a:t>
            </a:r>
            <a:r>
              <a:rPr lang="en-US" dirty="0"/>
              <a:t>Gallery </a:t>
            </a:r>
          </a:p>
          <a:p>
            <a:pPr algn="r"/>
            <a:r>
              <a:rPr lang="en-US" dirty="0" smtClean="0"/>
              <a:t>Los </a:t>
            </a:r>
            <a:r>
              <a:rPr lang="en-US" dirty="0"/>
              <a:t>Angeles, 1962</a:t>
            </a:r>
          </a:p>
        </p:txBody>
      </p:sp>
      <p:pic>
        <p:nvPicPr>
          <p:cNvPr id="5" name="Picture 4"/>
          <p:cNvPicPr>
            <a:picLocks noChangeAspect="1"/>
          </p:cNvPicPr>
          <p:nvPr/>
        </p:nvPicPr>
        <p:blipFill>
          <a:blip r:embed="rId4"/>
          <a:stretch>
            <a:fillRect/>
          </a:stretch>
        </p:blipFill>
        <p:spPr>
          <a:xfrm>
            <a:off x="0" y="1"/>
            <a:ext cx="4482999" cy="5660352"/>
          </a:xfrm>
          <a:prstGeom prst="rect">
            <a:avLst/>
          </a:prstGeom>
        </p:spPr>
      </p:pic>
      <p:sp>
        <p:nvSpPr>
          <p:cNvPr id="6" name="Rectangle 5"/>
          <p:cNvSpPr/>
          <p:nvPr/>
        </p:nvSpPr>
        <p:spPr>
          <a:xfrm>
            <a:off x="0" y="5713782"/>
            <a:ext cx="4417141" cy="646331"/>
          </a:xfrm>
          <a:prstGeom prst="rect">
            <a:avLst/>
          </a:prstGeom>
        </p:spPr>
        <p:txBody>
          <a:bodyPr wrap="square">
            <a:spAutoFit/>
          </a:bodyPr>
          <a:lstStyle/>
          <a:p>
            <a:r>
              <a:rPr lang="en-US" dirty="0"/>
              <a:t>Ed Moses, John Altoon, Billy Al Bengston</a:t>
            </a:r>
          </a:p>
          <a:p>
            <a:r>
              <a:rPr lang="en-US" dirty="0"/>
              <a:t>and Irving </a:t>
            </a:r>
            <a:r>
              <a:rPr lang="en-US" dirty="0" smtClean="0"/>
              <a:t>Blum, </a:t>
            </a:r>
            <a:r>
              <a:rPr lang="en-US" dirty="0"/>
              <a:t>1959</a:t>
            </a:r>
          </a:p>
        </p:txBody>
      </p:sp>
      <p:sp>
        <p:nvSpPr>
          <p:cNvPr id="2" name="Rectangle 1"/>
          <p:cNvSpPr/>
          <p:nvPr/>
        </p:nvSpPr>
        <p:spPr>
          <a:xfrm>
            <a:off x="4665606" y="0"/>
            <a:ext cx="7388359" cy="2062103"/>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3200" dirty="0" smtClean="0"/>
              <a:t>“ ‘Culture</a:t>
            </a:r>
            <a:r>
              <a:rPr lang="en-US" sz="3200" dirty="0"/>
              <a:t>’ meant ‘art’ and ‘art’ implied ‘new,’ and ‘new,’ as everybody was informed, meant California — particularly Los Angeles.</a:t>
            </a:r>
            <a:r>
              <a:rPr lang="en-US" sz="3200" dirty="0" smtClean="0"/>
              <a:t>” – Peter Plagens, critic</a:t>
            </a:r>
            <a:endParaRPr lang="en-US" sz="3200" dirty="0"/>
          </a:p>
        </p:txBody>
      </p:sp>
    </p:spTree>
    <p:extLst>
      <p:ext uri="{BB962C8B-B14F-4D97-AF65-F5344CB8AC3E}">
        <p14:creationId xmlns:p14="http://schemas.microsoft.com/office/powerpoint/2010/main" val="35379747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85861" y="1651477"/>
            <a:ext cx="5706140" cy="5206524"/>
          </a:xfrm>
          <a:prstGeom prst="rect">
            <a:avLst/>
          </a:prstGeom>
        </p:spPr>
      </p:pic>
      <p:sp>
        <p:nvSpPr>
          <p:cNvPr id="3" name="Rectangle 2"/>
          <p:cNvSpPr/>
          <p:nvPr/>
        </p:nvSpPr>
        <p:spPr>
          <a:xfrm>
            <a:off x="7965159" y="728147"/>
            <a:ext cx="4226841" cy="923330"/>
          </a:xfrm>
          <a:prstGeom prst="rect">
            <a:avLst/>
          </a:prstGeom>
        </p:spPr>
        <p:txBody>
          <a:bodyPr wrap="square">
            <a:spAutoFit/>
          </a:bodyPr>
          <a:lstStyle/>
          <a:p>
            <a:pPr algn="r"/>
            <a:r>
              <a:rPr lang="en-US" dirty="0"/>
              <a:t>Veterans of the Ferus Gallery. From left: Robert Irwin, Ed Moses, Craig Kauffman, Ken Price, Billy Al Bengston, Larry Bell</a:t>
            </a:r>
          </a:p>
        </p:txBody>
      </p:sp>
      <p:pic>
        <p:nvPicPr>
          <p:cNvPr id="5" name="Picture 4"/>
          <p:cNvPicPr>
            <a:picLocks noChangeAspect="1"/>
          </p:cNvPicPr>
          <p:nvPr/>
        </p:nvPicPr>
        <p:blipFill>
          <a:blip r:embed="rId4"/>
          <a:stretch>
            <a:fillRect/>
          </a:stretch>
        </p:blipFill>
        <p:spPr>
          <a:xfrm>
            <a:off x="0" y="-3614"/>
            <a:ext cx="5805603" cy="5476619"/>
          </a:xfrm>
          <a:prstGeom prst="rect">
            <a:avLst/>
          </a:prstGeom>
        </p:spPr>
      </p:pic>
      <p:sp>
        <p:nvSpPr>
          <p:cNvPr id="6" name="Rectangle 5"/>
          <p:cNvSpPr/>
          <p:nvPr/>
        </p:nvSpPr>
        <p:spPr>
          <a:xfrm>
            <a:off x="0" y="5473005"/>
            <a:ext cx="5355708" cy="923330"/>
          </a:xfrm>
          <a:prstGeom prst="rect">
            <a:avLst/>
          </a:prstGeom>
        </p:spPr>
        <p:txBody>
          <a:bodyPr wrap="square">
            <a:spAutoFit/>
          </a:bodyPr>
          <a:lstStyle/>
          <a:p>
            <a:r>
              <a:rPr lang="en-US" dirty="0"/>
              <a:t>Ferus Gallery Artists, 1959 </a:t>
            </a:r>
            <a:endParaRPr lang="en-US" dirty="0" smtClean="0"/>
          </a:p>
          <a:p>
            <a:r>
              <a:rPr lang="en-US" dirty="0" smtClean="0"/>
              <a:t>From </a:t>
            </a:r>
            <a:r>
              <a:rPr lang="en-US" dirty="0"/>
              <a:t>Left: John Altoon, Craig Kauffman, Allen Lynch,</a:t>
            </a:r>
          </a:p>
          <a:p>
            <a:r>
              <a:rPr lang="en-US" dirty="0"/>
              <a:t>Ed Kienholz, Ed Moses, Robert Irwin, Billy Al Bengston</a:t>
            </a:r>
          </a:p>
        </p:txBody>
      </p:sp>
    </p:spTree>
    <p:extLst>
      <p:ext uri="{BB962C8B-B14F-4D97-AF65-F5344CB8AC3E}">
        <p14:creationId xmlns:p14="http://schemas.microsoft.com/office/powerpoint/2010/main" val="11536618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129472" y="-33598"/>
            <a:ext cx="4594398" cy="6891598"/>
          </a:xfrm>
          <a:prstGeom prst="rect">
            <a:avLst/>
          </a:prstGeom>
        </p:spPr>
      </p:pic>
    </p:spTree>
    <p:extLst>
      <p:ext uri="{BB962C8B-B14F-4D97-AF65-F5344CB8AC3E}">
        <p14:creationId xmlns:p14="http://schemas.microsoft.com/office/powerpoint/2010/main" val="39450953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08861" y="-74142"/>
            <a:ext cx="8211538" cy="6351373"/>
          </a:xfrm>
          <a:prstGeom prst="rect">
            <a:avLst/>
          </a:prstGeom>
        </p:spPr>
      </p:pic>
      <p:sp>
        <p:nvSpPr>
          <p:cNvPr id="3" name="TextBox 2"/>
          <p:cNvSpPr txBox="1"/>
          <p:nvPr/>
        </p:nvSpPr>
        <p:spPr>
          <a:xfrm>
            <a:off x="4000083" y="6208025"/>
            <a:ext cx="4276235" cy="646331"/>
          </a:xfrm>
          <a:prstGeom prst="rect">
            <a:avLst/>
          </a:prstGeom>
          <a:noFill/>
        </p:spPr>
        <p:txBody>
          <a:bodyPr wrap="none" rtlCol="0">
            <a:spAutoFit/>
          </a:bodyPr>
          <a:lstStyle/>
          <a:p>
            <a:pPr algn="ctr"/>
            <a:r>
              <a:rPr lang="en-US" dirty="0" smtClean="0"/>
              <a:t>Bruce Nauman, Performance Corridor, 1969</a:t>
            </a:r>
          </a:p>
          <a:p>
            <a:pPr algn="ctr"/>
            <a:r>
              <a:rPr lang="en-US" dirty="0" smtClean="0"/>
              <a:t>Whitney Museum of American Art</a:t>
            </a:r>
            <a:endParaRPr lang="en-US" dirty="0"/>
          </a:p>
        </p:txBody>
      </p:sp>
    </p:spTree>
    <p:extLst>
      <p:ext uri="{BB962C8B-B14F-4D97-AF65-F5344CB8AC3E}">
        <p14:creationId xmlns:p14="http://schemas.microsoft.com/office/powerpoint/2010/main" val="39025898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12107" y="0"/>
            <a:ext cx="10132541" cy="6424240"/>
          </a:xfrm>
          <a:prstGeom prst="rect">
            <a:avLst/>
          </a:prstGeom>
        </p:spPr>
      </p:pic>
      <p:sp>
        <p:nvSpPr>
          <p:cNvPr id="3" name="TextBox 2"/>
          <p:cNvSpPr txBox="1"/>
          <p:nvPr/>
        </p:nvSpPr>
        <p:spPr>
          <a:xfrm>
            <a:off x="4249933" y="6408238"/>
            <a:ext cx="4215578" cy="369332"/>
          </a:xfrm>
          <a:prstGeom prst="rect">
            <a:avLst/>
          </a:prstGeom>
          <a:noFill/>
        </p:spPr>
        <p:txBody>
          <a:bodyPr wrap="none" rtlCol="0">
            <a:spAutoFit/>
          </a:bodyPr>
          <a:lstStyle/>
          <a:p>
            <a:r>
              <a:rPr lang="en-US" dirty="0" smtClean="0"/>
              <a:t>Bruce Nauman, Green Light Corridor, 1970 </a:t>
            </a:r>
            <a:endParaRPr lang="en-US" i="1" dirty="0"/>
          </a:p>
        </p:txBody>
      </p:sp>
    </p:spTree>
    <p:extLst>
      <p:ext uri="{BB962C8B-B14F-4D97-AF65-F5344CB8AC3E}">
        <p14:creationId xmlns:p14="http://schemas.microsoft.com/office/powerpoint/2010/main" val="20427679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latimesblogs.latimes.com/.a/6a00d8341c630a53ef015435d80cc7970c-600w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694" y="0"/>
            <a:ext cx="10297952"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674140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96073" y="0"/>
            <a:ext cx="4931229" cy="6858000"/>
          </a:xfrm>
          <a:prstGeom prst="rect">
            <a:avLst/>
          </a:prstGeom>
        </p:spPr>
      </p:pic>
      <p:sp>
        <p:nvSpPr>
          <p:cNvPr id="4" name="Rectangle 3"/>
          <p:cNvSpPr/>
          <p:nvPr/>
        </p:nvSpPr>
        <p:spPr>
          <a:xfrm>
            <a:off x="7858030" y="544299"/>
            <a:ext cx="3566527" cy="440120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2800" dirty="0"/>
              <a:t>“I make spaces that apprehend light for our perception, and in some ways gather it, or seem to hold it…my work is more about your seeing than it is about my seeing, although it is a product of my seeing</a:t>
            </a:r>
            <a:r>
              <a:rPr lang="en-US" sz="2800" dirty="0" smtClean="0"/>
              <a:t>.”</a:t>
            </a:r>
            <a:endParaRPr lang="en-US" sz="2800" dirty="0"/>
          </a:p>
        </p:txBody>
      </p:sp>
    </p:spTree>
    <p:extLst>
      <p:ext uri="{BB962C8B-B14F-4D97-AF65-F5344CB8AC3E}">
        <p14:creationId xmlns:p14="http://schemas.microsoft.com/office/powerpoint/2010/main" val="34693193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01552" y="0"/>
            <a:ext cx="5197078" cy="6858000"/>
          </a:xfrm>
          <a:prstGeom prst="rect">
            <a:avLst/>
          </a:prstGeom>
        </p:spPr>
      </p:pic>
      <p:sp>
        <p:nvSpPr>
          <p:cNvPr id="3" name="TextBox 2"/>
          <p:cNvSpPr txBox="1"/>
          <p:nvPr/>
        </p:nvSpPr>
        <p:spPr>
          <a:xfrm>
            <a:off x="7160504" y="6088839"/>
            <a:ext cx="3034164" cy="646331"/>
          </a:xfrm>
          <a:prstGeom prst="rect">
            <a:avLst/>
          </a:prstGeom>
          <a:noFill/>
        </p:spPr>
        <p:txBody>
          <a:bodyPr wrap="none" rtlCol="0">
            <a:spAutoFit/>
          </a:bodyPr>
          <a:lstStyle/>
          <a:p>
            <a:r>
              <a:rPr lang="en-US" dirty="0" smtClean="0"/>
              <a:t>James Turrell, </a:t>
            </a:r>
            <a:r>
              <a:rPr lang="en-US" dirty="0" err="1" smtClean="0"/>
              <a:t>Stufe</a:t>
            </a:r>
            <a:r>
              <a:rPr lang="en-US" dirty="0" smtClean="0"/>
              <a:t> Pink, 1968</a:t>
            </a:r>
          </a:p>
          <a:p>
            <a:r>
              <a:rPr lang="en-US" dirty="0" smtClean="0"/>
              <a:t>Projection Piece</a:t>
            </a:r>
            <a:endParaRPr lang="en-US" dirty="0"/>
          </a:p>
        </p:txBody>
      </p:sp>
    </p:spTree>
    <p:extLst>
      <p:ext uri="{BB962C8B-B14F-4D97-AF65-F5344CB8AC3E}">
        <p14:creationId xmlns:p14="http://schemas.microsoft.com/office/powerpoint/2010/main" val="41869749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8948" y="0"/>
            <a:ext cx="5842000" cy="5842000"/>
          </a:xfrm>
          <a:prstGeom prst="rect">
            <a:avLst/>
          </a:prstGeom>
        </p:spPr>
      </p:pic>
      <p:sp>
        <p:nvSpPr>
          <p:cNvPr id="4" name="Rectangle 3"/>
          <p:cNvSpPr/>
          <p:nvPr/>
        </p:nvSpPr>
        <p:spPr>
          <a:xfrm>
            <a:off x="165549" y="5805630"/>
            <a:ext cx="6199392" cy="923330"/>
          </a:xfrm>
          <a:prstGeom prst="rect">
            <a:avLst/>
          </a:prstGeom>
        </p:spPr>
        <p:txBody>
          <a:bodyPr wrap="square">
            <a:spAutoFit/>
          </a:bodyPr>
          <a:lstStyle/>
          <a:p>
            <a:pPr algn="ctr"/>
            <a:r>
              <a:rPr lang="en-US" dirty="0" smtClean="0"/>
              <a:t>Frank Stella, Ctesiphon I, 1968</a:t>
            </a:r>
          </a:p>
          <a:p>
            <a:pPr algn="ctr"/>
            <a:r>
              <a:rPr lang="en-US" dirty="0"/>
              <a:t>Polymer and fluorescent polymer paint on canvas </a:t>
            </a:r>
          </a:p>
          <a:p>
            <a:pPr algn="ctr"/>
            <a:r>
              <a:rPr lang="en-US" dirty="0"/>
              <a:t>120 x </a:t>
            </a:r>
            <a:r>
              <a:rPr lang="en-US" dirty="0" smtClean="0"/>
              <a:t>240”</a:t>
            </a:r>
            <a:endParaRPr lang="en-US" dirty="0"/>
          </a:p>
        </p:txBody>
      </p:sp>
      <p:pic>
        <p:nvPicPr>
          <p:cNvPr id="5" name="Picture 4"/>
          <p:cNvPicPr>
            <a:picLocks noChangeAspect="1"/>
          </p:cNvPicPr>
          <p:nvPr/>
        </p:nvPicPr>
        <p:blipFill>
          <a:blip r:embed="rId4"/>
          <a:stretch>
            <a:fillRect/>
          </a:stretch>
        </p:blipFill>
        <p:spPr>
          <a:xfrm>
            <a:off x="7496835" y="0"/>
            <a:ext cx="4010919" cy="5829017"/>
          </a:xfrm>
          <a:prstGeom prst="rect">
            <a:avLst/>
          </a:prstGeom>
        </p:spPr>
      </p:pic>
      <p:sp>
        <p:nvSpPr>
          <p:cNvPr id="6" name="TextBox 5"/>
          <p:cNvSpPr txBox="1"/>
          <p:nvPr/>
        </p:nvSpPr>
        <p:spPr>
          <a:xfrm>
            <a:off x="7446556" y="5809949"/>
            <a:ext cx="4210438" cy="923330"/>
          </a:xfrm>
          <a:prstGeom prst="rect">
            <a:avLst/>
          </a:prstGeom>
          <a:noFill/>
        </p:spPr>
        <p:txBody>
          <a:bodyPr wrap="square" rtlCol="0">
            <a:spAutoFit/>
          </a:bodyPr>
          <a:lstStyle/>
          <a:p>
            <a:pPr algn="ctr"/>
            <a:r>
              <a:rPr lang="en-US" dirty="0" smtClean="0"/>
              <a:t>Frank Stella, </a:t>
            </a:r>
            <a:r>
              <a:rPr lang="en-US" dirty="0" err="1" smtClean="0"/>
              <a:t>Kastura</a:t>
            </a:r>
            <a:r>
              <a:rPr lang="en-US" dirty="0" smtClean="0"/>
              <a:t>, 1979</a:t>
            </a:r>
          </a:p>
          <a:p>
            <a:pPr algn="ctr"/>
            <a:r>
              <a:rPr lang="en-US" dirty="0"/>
              <a:t>Oil and epoxy on aluminum, and wire </a:t>
            </a:r>
            <a:r>
              <a:rPr lang="en-US" dirty="0" smtClean="0"/>
              <a:t>mesh, </a:t>
            </a:r>
            <a:r>
              <a:rPr lang="fr-FR" dirty="0"/>
              <a:t>9' 7" x 7' 8" x 30" </a:t>
            </a:r>
            <a:endParaRPr lang="en-US" dirty="0"/>
          </a:p>
        </p:txBody>
      </p:sp>
    </p:spTree>
    <p:extLst>
      <p:ext uri="{BB962C8B-B14F-4D97-AF65-F5344CB8AC3E}">
        <p14:creationId xmlns:p14="http://schemas.microsoft.com/office/powerpoint/2010/main" val="2319887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oto: Florian Holzher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87510" cy="625222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7972934" y="6212357"/>
            <a:ext cx="1479892" cy="369332"/>
          </a:xfrm>
          <a:prstGeom prst="rect">
            <a:avLst/>
          </a:prstGeom>
        </p:spPr>
        <p:txBody>
          <a:bodyPr wrap="none">
            <a:spAutoFit/>
          </a:bodyPr>
          <a:lstStyle/>
          <a:p>
            <a:pPr fontAlgn="base"/>
            <a:r>
              <a:rPr lang="en-US" dirty="0">
                <a:solidFill>
                  <a:srgbClr val="000000"/>
                </a:solidFill>
                <a:latin typeface="Apercu Regular"/>
              </a:rPr>
              <a:t>Akhob</a:t>
            </a:r>
            <a:r>
              <a:rPr lang="en-US" dirty="0">
                <a:solidFill>
                  <a:srgbClr val="000000"/>
                </a:solidFill>
                <a:latin typeface="inherit"/>
              </a:rPr>
              <a:t>, 2013</a:t>
            </a:r>
            <a:endParaRPr lang="en-US" b="0" i="0" dirty="0">
              <a:solidFill>
                <a:srgbClr val="000000"/>
              </a:solidFill>
              <a:effectLst/>
              <a:latin typeface="Apercu Regular"/>
            </a:endParaRPr>
          </a:p>
        </p:txBody>
      </p:sp>
      <p:sp>
        <p:nvSpPr>
          <p:cNvPr id="4" name="Rectangle 3"/>
          <p:cNvSpPr/>
          <p:nvPr/>
        </p:nvSpPr>
        <p:spPr>
          <a:xfrm>
            <a:off x="6096000" y="139643"/>
            <a:ext cx="6096000" cy="2308324"/>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r>
              <a:rPr lang="en-US" sz="2400" dirty="0"/>
              <a:t>“Ganzfeld”: a German word to describe the phenomenon of the total loss of depth perception as in the experience of a white-out. Turrell artificially creates a similar experience through the controlled use of light, coved corners and an inclined floor.</a:t>
            </a:r>
          </a:p>
        </p:txBody>
      </p:sp>
    </p:spTree>
    <p:extLst>
      <p:ext uri="{BB962C8B-B14F-4D97-AF65-F5344CB8AC3E}">
        <p14:creationId xmlns:p14="http://schemas.microsoft.com/office/powerpoint/2010/main" val="34281280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7220" y="0"/>
            <a:ext cx="9819409" cy="6858000"/>
          </a:xfrm>
          <a:prstGeom prst="rect">
            <a:avLst/>
          </a:prstGeom>
        </p:spPr>
      </p:pic>
    </p:spTree>
    <p:extLst>
      <p:ext uri="{BB962C8B-B14F-4D97-AF65-F5344CB8AC3E}">
        <p14:creationId xmlns:p14="http://schemas.microsoft.com/office/powerpoint/2010/main" val="20770823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to: Paul Warch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8414" y="0"/>
            <a:ext cx="4804807"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7360460" y="5348458"/>
            <a:ext cx="3473116" cy="1477328"/>
          </a:xfrm>
          <a:prstGeom prst="rect">
            <a:avLst/>
          </a:prstGeom>
        </p:spPr>
        <p:txBody>
          <a:bodyPr wrap="square">
            <a:spAutoFit/>
          </a:bodyPr>
          <a:lstStyle/>
          <a:p>
            <a:pPr fontAlgn="base"/>
            <a:r>
              <a:rPr lang="en-US" dirty="0">
                <a:latin typeface="Apercu Regular"/>
              </a:rPr>
              <a:t>Sky Pesher</a:t>
            </a:r>
            <a:r>
              <a:rPr lang="en-US" dirty="0">
                <a:latin typeface="inherit"/>
              </a:rPr>
              <a:t>, 2005</a:t>
            </a:r>
            <a:endParaRPr lang="en-US" dirty="0">
              <a:latin typeface="Apercu Regular"/>
            </a:endParaRPr>
          </a:p>
          <a:p>
            <a:pPr fontAlgn="base"/>
            <a:r>
              <a:rPr lang="en-US" dirty="0" smtClean="0">
                <a:latin typeface="inherit"/>
              </a:rPr>
              <a:t>Walker Art Center</a:t>
            </a:r>
            <a:r>
              <a:rPr lang="en-US" dirty="0">
                <a:latin typeface="Apercu Regular"/>
              </a:rPr>
              <a:t/>
            </a:r>
            <a:br>
              <a:rPr lang="en-US" dirty="0">
                <a:latin typeface="Apercu Regular"/>
              </a:rPr>
            </a:br>
            <a:r>
              <a:rPr lang="en-US" dirty="0">
                <a:latin typeface="inherit"/>
              </a:rPr>
              <a:t>Minneapolis</a:t>
            </a:r>
            <a:r>
              <a:rPr lang="en-US" dirty="0">
                <a:latin typeface="Apercu Regular"/>
              </a:rPr>
              <a:t>, </a:t>
            </a:r>
            <a:r>
              <a:rPr lang="en-US" dirty="0">
                <a:latin typeface="inherit"/>
              </a:rPr>
              <a:t>Minnesota</a:t>
            </a:r>
            <a:r>
              <a:rPr lang="en-US" dirty="0">
                <a:latin typeface="Apercu Regular"/>
              </a:rPr>
              <a:t>, </a:t>
            </a:r>
            <a:r>
              <a:rPr lang="en-US" dirty="0">
                <a:latin typeface="inherit"/>
              </a:rPr>
              <a:t>USA</a:t>
            </a:r>
            <a:r>
              <a:rPr lang="en-US" dirty="0">
                <a:latin typeface="Apercu Regular"/>
              </a:rPr>
              <a:t> </a:t>
            </a:r>
            <a:br>
              <a:rPr lang="en-US" dirty="0">
                <a:latin typeface="Apercu Regular"/>
              </a:rPr>
            </a:br>
            <a:r>
              <a:rPr lang="en-US" dirty="0">
                <a:latin typeface="inherit"/>
              </a:rPr>
              <a:t>Latitude: 44.968578</a:t>
            </a:r>
            <a:r>
              <a:rPr lang="en-US" dirty="0">
                <a:latin typeface="Apercu Regular"/>
              </a:rPr>
              <a:t/>
            </a:r>
            <a:br>
              <a:rPr lang="en-US" dirty="0">
                <a:latin typeface="Apercu Regular"/>
              </a:rPr>
            </a:br>
            <a:r>
              <a:rPr lang="en-US" dirty="0">
                <a:latin typeface="inherit"/>
              </a:rPr>
              <a:t>Longitude: -93.288422</a:t>
            </a:r>
            <a:endParaRPr lang="en-US" b="0" i="0" dirty="0">
              <a:effectLst/>
              <a:latin typeface="Apercu Regular"/>
            </a:endParaRPr>
          </a:p>
        </p:txBody>
      </p:sp>
    </p:spTree>
    <p:extLst>
      <p:ext uri="{BB962C8B-B14F-4D97-AF65-F5344CB8AC3E}">
        <p14:creationId xmlns:p14="http://schemas.microsoft.com/office/powerpoint/2010/main" val="8130869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7588" y="0"/>
            <a:ext cx="11756571" cy="6858000"/>
          </a:xfrm>
          <a:prstGeom prst="rect">
            <a:avLst/>
          </a:prstGeom>
        </p:spPr>
      </p:pic>
      <p:sp>
        <p:nvSpPr>
          <p:cNvPr id="2" name="Rectangle 1"/>
          <p:cNvSpPr/>
          <p:nvPr/>
        </p:nvSpPr>
        <p:spPr>
          <a:xfrm>
            <a:off x="6075873" y="6237455"/>
            <a:ext cx="5109410" cy="923330"/>
          </a:xfrm>
          <a:prstGeom prst="rect">
            <a:avLst/>
          </a:prstGeom>
        </p:spPr>
        <p:txBody>
          <a:bodyPr wrap="square">
            <a:spAutoFit/>
          </a:bodyPr>
          <a:lstStyle/>
          <a:p>
            <a:r>
              <a:rPr lang="en-US" dirty="0" smtClean="0">
                <a:latin typeface="arial" panose="020B0604020202020204" pitchFamily="34" charset="0"/>
              </a:rPr>
              <a:t>Doug Wheeler, DW </a:t>
            </a:r>
            <a:r>
              <a:rPr lang="en-US" dirty="0">
                <a:latin typeface="arial" panose="020B0604020202020204" pitchFamily="34" charset="0"/>
              </a:rPr>
              <a:t>68 VEN MCASD </a:t>
            </a:r>
            <a:r>
              <a:rPr lang="en-US" dirty="0" smtClean="0">
                <a:latin typeface="arial" panose="020B0604020202020204" pitchFamily="34" charset="0"/>
              </a:rPr>
              <a:t>11, 1968-2011, San Diego</a:t>
            </a:r>
          </a:p>
          <a:p>
            <a:r>
              <a:rPr lang="en-US" dirty="0" smtClean="0">
                <a:latin typeface="arial" panose="020B0604020202020204" pitchFamily="34" charset="0"/>
              </a:rPr>
              <a:t>An “infinity environment”</a:t>
            </a:r>
            <a:endParaRPr lang="en-US" dirty="0"/>
          </a:p>
        </p:txBody>
      </p:sp>
    </p:spTree>
    <p:extLst>
      <p:ext uri="{BB962C8B-B14F-4D97-AF65-F5344CB8AC3E}">
        <p14:creationId xmlns:p14="http://schemas.microsoft.com/office/powerpoint/2010/main" val="4051611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85120" y="0"/>
            <a:ext cx="9295156" cy="6209955"/>
          </a:xfrm>
          <a:prstGeom prst="rect">
            <a:avLst/>
          </a:prstGeom>
        </p:spPr>
      </p:pic>
      <p:sp>
        <p:nvSpPr>
          <p:cNvPr id="3" name="Rectangle 2"/>
          <p:cNvSpPr/>
          <p:nvPr/>
        </p:nvSpPr>
        <p:spPr>
          <a:xfrm>
            <a:off x="3037070" y="6209955"/>
            <a:ext cx="6316666" cy="646331"/>
          </a:xfrm>
          <a:prstGeom prst="rect">
            <a:avLst/>
          </a:prstGeom>
        </p:spPr>
        <p:txBody>
          <a:bodyPr wrap="none">
            <a:spAutoFit/>
          </a:bodyPr>
          <a:lstStyle/>
          <a:p>
            <a:pPr algn="ctr"/>
            <a:r>
              <a:rPr lang="en-US" dirty="0" smtClean="0"/>
              <a:t>Doug Wheeler, Untitled</a:t>
            </a:r>
            <a:r>
              <a:rPr lang="en-US" dirty="0"/>
              <a:t>, 1969, acrylic on canvas with neon </a:t>
            </a:r>
            <a:r>
              <a:rPr lang="en-US" dirty="0" smtClean="0"/>
              <a:t>tubing</a:t>
            </a:r>
          </a:p>
          <a:p>
            <a:pPr algn="ctr"/>
            <a:r>
              <a:rPr lang="en-US" dirty="0" smtClean="0"/>
              <a:t>Collection Museum of Contemporary Art San Diego</a:t>
            </a:r>
            <a:endParaRPr lang="en-US" dirty="0"/>
          </a:p>
        </p:txBody>
      </p:sp>
    </p:spTree>
    <p:extLst>
      <p:ext uri="{BB962C8B-B14F-4D97-AF65-F5344CB8AC3E}">
        <p14:creationId xmlns:p14="http://schemas.microsoft.com/office/powerpoint/2010/main" val="29017151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897"/>
            <a:ext cx="3873500" cy="4953000"/>
          </a:xfrm>
          <a:prstGeom prst="rect">
            <a:avLst/>
          </a:prstGeom>
        </p:spPr>
      </p:pic>
      <p:pic>
        <p:nvPicPr>
          <p:cNvPr id="3" name="Picture 2"/>
          <p:cNvPicPr>
            <a:picLocks noChangeAspect="1"/>
          </p:cNvPicPr>
          <p:nvPr/>
        </p:nvPicPr>
        <p:blipFill>
          <a:blip r:embed="rId4"/>
          <a:stretch>
            <a:fillRect/>
          </a:stretch>
        </p:blipFill>
        <p:spPr>
          <a:xfrm>
            <a:off x="4064000" y="2565400"/>
            <a:ext cx="8128000" cy="4292600"/>
          </a:xfrm>
          <a:prstGeom prst="rect">
            <a:avLst/>
          </a:prstGeom>
        </p:spPr>
      </p:pic>
      <p:sp>
        <p:nvSpPr>
          <p:cNvPr id="4" name="TextBox 3"/>
          <p:cNvSpPr txBox="1"/>
          <p:nvPr/>
        </p:nvSpPr>
        <p:spPr>
          <a:xfrm>
            <a:off x="55215" y="4916034"/>
            <a:ext cx="2407668" cy="369332"/>
          </a:xfrm>
          <a:prstGeom prst="rect">
            <a:avLst/>
          </a:prstGeom>
          <a:noFill/>
        </p:spPr>
        <p:txBody>
          <a:bodyPr wrap="none" rtlCol="0">
            <a:spAutoFit/>
          </a:bodyPr>
          <a:lstStyle/>
          <a:p>
            <a:r>
              <a:rPr lang="en-US" dirty="0" smtClean="0"/>
              <a:t>Dan Flavin, Icon  I, 1961</a:t>
            </a:r>
            <a:endParaRPr lang="en-US" dirty="0"/>
          </a:p>
        </p:txBody>
      </p:sp>
    </p:spTree>
    <p:extLst>
      <p:ext uri="{BB962C8B-B14F-4D97-AF65-F5344CB8AC3E}">
        <p14:creationId xmlns:p14="http://schemas.microsoft.com/office/powerpoint/2010/main" val="25213492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referRelativeResize="0">
            <a:picLocks noChangeAspect="1"/>
          </p:cNvPicPr>
          <p:nvPr/>
        </p:nvPicPr>
        <p:blipFill>
          <a:blip r:embed="rId3"/>
          <a:stretch>
            <a:fillRect/>
          </a:stretch>
        </p:blipFill>
        <p:spPr>
          <a:xfrm>
            <a:off x="224890" y="-1099886"/>
            <a:ext cx="9144000" cy="9144000"/>
          </a:xfrm>
          <a:prstGeom prst="rect">
            <a:avLst/>
          </a:prstGeom>
        </p:spPr>
      </p:pic>
      <p:sp>
        <p:nvSpPr>
          <p:cNvPr id="3" name="Rectangle 2"/>
          <p:cNvSpPr/>
          <p:nvPr/>
        </p:nvSpPr>
        <p:spPr>
          <a:xfrm>
            <a:off x="9343953" y="5283872"/>
            <a:ext cx="2839452" cy="1754326"/>
          </a:xfrm>
          <a:prstGeom prst="rect">
            <a:avLst/>
          </a:prstGeom>
        </p:spPr>
        <p:txBody>
          <a:bodyPr wrap="square">
            <a:spAutoFit/>
          </a:bodyPr>
          <a:lstStyle/>
          <a:p>
            <a:r>
              <a:rPr lang="en-US" dirty="0" smtClean="0">
                <a:solidFill>
                  <a:srgbClr val="373333"/>
                </a:solidFill>
                <a:latin typeface="Arial" panose="020B0604020202020204" pitchFamily="34" charset="0"/>
              </a:rPr>
              <a:t>Doug Wheeler, RM </a:t>
            </a:r>
            <a:r>
              <a:rPr lang="en-US" dirty="0">
                <a:solidFill>
                  <a:srgbClr val="373333"/>
                </a:solidFill>
                <a:latin typeface="Arial" panose="020B0604020202020204" pitchFamily="34" charset="0"/>
              </a:rPr>
              <a:t>669, 1969</a:t>
            </a:r>
            <a:r>
              <a:rPr lang="en-US" dirty="0"/>
              <a:t/>
            </a:r>
            <a:br>
              <a:rPr lang="en-US" dirty="0"/>
            </a:br>
            <a:r>
              <a:rPr lang="en-US" dirty="0">
                <a:solidFill>
                  <a:srgbClr val="373333"/>
                </a:solidFill>
                <a:latin typeface="Arial" panose="020B0604020202020204" pitchFamily="34" charset="0"/>
              </a:rPr>
              <a:t>Vacuum-formed Plexiglas and white UV neon light</a:t>
            </a:r>
            <a:r>
              <a:rPr lang="en-US" dirty="0"/>
              <a:t/>
            </a:r>
            <a:br>
              <a:rPr lang="en-US" dirty="0"/>
            </a:br>
            <a:r>
              <a:rPr lang="en-US" dirty="0">
                <a:solidFill>
                  <a:srgbClr val="373333"/>
                </a:solidFill>
                <a:latin typeface="Arial" panose="020B0604020202020204" pitchFamily="34" charset="0"/>
              </a:rPr>
              <a:t>96 x </a:t>
            </a:r>
            <a:r>
              <a:rPr lang="en-US" dirty="0" smtClean="0">
                <a:solidFill>
                  <a:srgbClr val="373333"/>
                </a:solidFill>
                <a:latin typeface="Arial" panose="020B0604020202020204" pitchFamily="34" charset="0"/>
              </a:rPr>
              <a:t>96”</a:t>
            </a:r>
            <a:r>
              <a:rPr lang="en-US" dirty="0"/>
              <a:t/>
            </a:r>
            <a:br>
              <a:rPr lang="en-US" dirty="0"/>
            </a:br>
            <a:endParaRPr lang="en-US" dirty="0"/>
          </a:p>
        </p:txBody>
      </p:sp>
    </p:spTree>
    <p:extLst>
      <p:ext uri="{BB962C8B-B14F-4D97-AF65-F5344CB8AC3E}">
        <p14:creationId xmlns:p14="http://schemas.microsoft.com/office/powerpoint/2010/main" val="26979880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394563" y="0"/>
            <a:ext cx="6858000" cy="6858000"/>
          </a:xfrm>
          <a:prstGeom prst="rect">
            <a:avLst/>
          </a:prstGeom>
        </p:spPr>
      </p:pic>
      <p:sp>
        <p:nvSpPr>
          <p:cNvPr id="4" name="Rectangle 3"/>
          <p:cNvSpPr/>
          <p:nvPr/>
        </p:nvSpPr>
        <p:spPr>
          <a:xfrm>
            <a:off x="659294" y="735253"/>
            <a:ext cx="2979902" cy="1200329"/>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ctr"/>
            <a:r>
              <a:rPr lang="en-US" sz="3600" dirty="0" smtClean="0"/>
              <a:t>“</a:t>
            </a:r>
            <a:r>
              <a:rPr lang="en-US" sz="3600" i="1" dirty="0" smtClean="0"/>
              <a:t>Seeing</a:t>
            </a:r>
            <a:r>
              <a:rPr lang="en-US" sz="3600" dirty="0" smtClean="0"/>
              <a:t> </a:t>
            </a:r>
            <a:r>
              <a:rPr lang="en-US" sz="3600" dirty="0"/>
              <a:t>is the </a:t>
            </a:r>
            <a:endParaRPr lang="en-US" sz="3600" dirty="0" smtClean="0"/>
          </a:p>
          <a:p>
            <a:pPr algn="ctr"/>
            <a:r>
              <a:rPr lang="en-US" sz="3600" dirty="0" smtClean="0"/>
              <a:t>subject </a:t>
            </a:r>
            <a:r>
              <a:rPr lang="en-US" sz="3600" dirty="0"/>
              <a:t>of </a:t>
            </a:r>
            <a:r>
              <a:rPr lang="en-US" sz="3600" dirty="0" smtClean="0"/>
              <a:t>art.”</a:t>
            </a:r>
            <a:endParaRPr lang="en-US" sz="3600" dirty="0"/>
          </a:p>
        </p:txBody>
      </p:sp>
    </p:spTree>
    <p:extLst>
      <p:ext uri="{BB962C8B-B14F-4D97-AF65-F5344CB8AC3E}">
        <p14:creationId xmlns:p14="http://schemas.microsoft.com/office/powerpoint/2010/main" val="35064307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35816" y="0"/>
            <a:ext cx="5441386" cy="6858000"/>
          </a:xfrm>
          <a:prstGeom prst="rect">
            <a:avLst/>
          </a:prstGeom>
        </p:spPr>
      </p:pic>
      <p:sp>
        <p:nvSpPr>
          <p:cNvPr id="3" name="Rectangle 2"/>
          <p:cNvSpPr/>
          <p:nvPr/>
        </p:nvSpPr>
        <p:spPr>
          <a:xfrm>
            <a:off x="8056469" y="5847693"/>
            <a:ext cx="4193606" cy="923330"/>
          </a:xfrm>
          <a:prstGeom prst="rect">
            <a:avLst/>
          </a:prstGeom>
        </p:spPr>
        <p:txBody>
          <a:bodyPr wrap="square">
            <a:spAutoFit/>
          </a:bodyPr>
          <a:lstStyle/>
          <a:p>
            <a:r>
              <a:rPr lang="en-US" dirty="0" smtClean="0"/>
              <a:t>Robert Irwin, Untitled, 1968</a:t>
            </a:r>
            <a:endParaRPr lang="en-US" dirty="0"/>
          </a:p>
          <a:p>
            <a:r>
              <a:rPr lang="en-US" dirty="0" smtClean="0"/>
              <a:t>Plastic</a:t>
            </a:r>
            <a:r>
              <a:rPr lang="en-US" dirty="0"/>
              <a:t> </a:t>
            </a:r>
            <a:r>
              <a:rPr lang="en-US" dirty="0" smtClean="0"/>
              <a:t>and lighting, 53 </a:t>
            </a:r>
            <a:r>
              <a:rPr lang="en-US" dirty="0"/>
              <a:t>5/8 inches </a:t>
            </a:r>
            <a:r>
              <a:rPr lang="en-US" dirty="0" smtClean="0"/>
              <a:t>diameter</a:t>
            </a:r>
          </a:p>
          <a:p>
            <a:r>
              <a:rPr lang="en-US" dirty="0" smtClean="0"/>
              <a:t>Collection MAMFW</a:t>
            </a:r>
            <a:endParaRPr lang="en-US" dirty="0"/>
          </a:p>
        </p:txBody>
      </p:sp>
    </p:spTree>
    <p:extLst>
      <p:ext uri="{BB962C8B-B14F-4D97-AF65-F5344CB8AC3E}">
        <p14:creationId xmlns:p14="http://schemas.microsoft.com/office/powerpoint/2010/main" val="16580085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64735" y="0"/>
            <a:ext cx="7985051" cy="5978806"/>
          </a:xfrm>
          <a:prstGeom prst="rect">
            <a:avLst/>
          </a:prstGeom>
        </p:spPr>
      </p:pic>
      <p:sp>
        <p:nvSpPr>
          <p:cNvPr id="3" name="Rectangle 2"/>
          <p:cNvSpPr/>
          <p:nvPr/>
        </p:nvSpPr>
        <p:spPr>
          <a:xfrm>
            <a:off x="1274134" y="5967328"/>
            <a:ext cx="9966252" cy="646331"/>
          </a:xfrm>
          <a:prstGeom prst="rect">
            <a:avLst/>
          </a:prstGeom>
        </p:spPr>
        <p:txBody>
          <a:bodyPr wrap="square">
            <a:spAutoFit/>
          </a:bodyPr>
          <a:lstStyle/>
          <a:p>
            <a:pPr algn="ctr"/>
            <a:r>
              <a:rPr lang="en-US" dirty="0" smtClean="0"/>
              <a:t>Robert Irwin, No </a:t>
            </a:r>
            <a:r>
              <a:rPr lang="en-US" dirty="0"/>
              <a:t>Title, </a:t>
            </a:r>
            <a:r>
              <a:rPr lang="en-US" dirty="0" smtClean="0"/>
              <a:t>1966–67</a:t>
            </a:r>
          </a:p>
          <a:p>
            <a:pPr algn="ctr"/>
            <a:r>
              <a:rPr lang="en-US" dirty="0" smtClean="0"/>
              <a:t>Synthetic </a:t>
            </a:r>
            <a:r>
              <a:rPr lang="en-US" dirty="0"/>
              <a:t>polymer on aluminum with four flood lights, 48 in. (121.9 cm) diameter; 13 in. (33 cm) </a:t>
            </a:r>
            <a:r>
              <a:rPr lang="en-US" dirty="0" smtClean="0"/>
              <a:t>depth</a:t>
            </a:r>
            <a:endParaRPr lang="en-US" dirty="0"/>
          </a:p>
        </p:txBody>
      </p:sp>
    </p:spTree>
    <p:extLst>
      <p:ext uri="{BB962C8B-B14F-4D97-AF65-F5344CB8AC3E}">
        <p14:creationId xmlns:p14="http://schemas.microsoft.com/office/powerpoint/2010/main" val="14040582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83517" y="621488"/>
            <a:ext cx="3451894" cy="3108544"/>
          </a:xfrm>
          <a:prstGeom prst="rect">
            <a:avLst/>
          </a:prstGeom>
        </p:spPr>
        <p:txBody>
          <a:bodyPr wrap="square">
            <a:spAutoFit/>
          </a:bodyPr>
          <a:lstStyle/>
          <a:p>
            <a:pPr algn="ctr"/>
            <a:r>
              <a:rPr lang="en-US" sz="2800" b="1" dirty="0" smtClean="0"/>
              <a:t>“First</a:t>
            </a:r>
            <a:r>
              <a:rPr lang="en-US" sz="2800" b="1" dirty="0"/>
              <a:t>, I have the experience of happiness and innocence. Then, if I can keep from being distracted, I will have an image to paint</a:t>
            </a:r>
            <a:r>
              <a:rPr lang="en-US" sz="2800" b="1" dirty="0" smtClean="0"/>
              <a:t>.”</a:t>
            </a:r>
            <a:endParaRPr lang="en-US" sz="2800" b="1" dirty="0"/>
          </a:p>
        </p:txBody>
      </p:sp>
      <p:pic>
        <p:nvPicPr>
          <p:cNvPr id="3" name="Picture 2"/>
          <p:cNvPicPr>
            <a:picLocks noChangeAspect="1"/>
          </p:cNvPicPr>
          <p:nvPr/>
        </p:nvPicPr>
        <p:blipFill>
          <a:blip r:embed="rId3"/>
          <a:stretch>
            <a:fillRect/>
          </a:stretch>
        </p:blipFill>
        <p:spPr>
          <a:xfrm>
            <a:off x="504010" y="-1"/>
            <a:ext cx="6839748" cy="6888371"/>
          </a:xfrm>
          <a:prstGeom prst="rect">
            <a:avLst/>
          </a:prstGeom>
        </p:spPr>
      </p:pic>
      <p:sp>
        <p:nvSpPr>
          <p:cNvPr id="4" name="TextBox 3"/>
          <p:cNvSpPr txBox="1"/>
          <p:nvPr/>
        </p:nvSpPr>
        <p:spPr>
          <a:xfrm>
            <a:off x="7318247" y="5859231"/>
            <a:ext cx="4680939" cy="1200329"/>
          </a:xfrm>
          <a:prstGeom prst="rect">
            <a:avLst/>
          </a:prstGeom>
          <a:noFill/>
        </p:spPr>
        <p:txBody>
          <a:bodyPr wrap="none" rtlCol="0">
            <a:spAutoFit/>
          </a:bodyPr>
          <a:lstStyle/>
          <a:p>
            <a:r>
              <a:rPr lang="en-US" dirty="0" smtClean="0"/>
              <a:t>Agnes Martin, Leaf, 1965</a:t>
            </a:r>
          </a:p>
          <a:p>
            <a:r>
              <a:rPr lang="en-US" dirty="0" smtClean="0"/>
              <a:t>Acrylic and graphite on canvas, </a:t>
            </a:r>
            <a:r>
              <a:rPr lang="fr-FR" dirty="0"/>
              <a:t>72 1/16 x 72 </a:t>
            </a:r>
            <a:r>
              <a:rPr lang="fr-FR" dirty="0" smtClean="0"/>
              <a:t>1/8</a:t>
            </a:r>
          </a:p>
          <a:p>
            <a:r>
              <a:rPr lang="fr-FR" dirty="0" smtClean="0"/>
              <a:t>Collection MAMFW</a:t>
            </a:r>
            <a:endParaRPr lang="en-US" dirty="0" smtClean="0"/>
          </a:p>
          <a:p>
            <a:endParaRPr lang="en-US" dirty="0"/>
          </a:p>
        </p:txBody>
      </p:sp>
    </p:spTree>
    <p:extLst>
      <p:ext uri="{BB962C8B-B14F-4D97-AF65-F5344CB8AC3E}">
        <p14:creationId xmlns:p14="http://schemas.microsoft.com/office/powerpoint/2010/main" val="29224764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8870400" cy="4096512"/>
          </a:xfrm>
          <a:prstGeom prst="rect">
            <a:avLst/>
          </a:prstGeom>
        </p:spPr>
      </p:pic>
      <p:pic>
        <p:nvPicPr>
          <p:cNvPr id="3" name="Picture 2"/>
          <p:cNvPicPr>
            <a:picLocks noChangeAspect="1"/>
          </p:cNvPicPr>
          <p:nvPr/>
        </p:nvPicPr>
        <p:blipFill>
          <a:blip r:embed="rId4"/>
          <a:stretch>
            <a:fillRect/>
          </a:stretch>
        </p:blipFill>
        <p:spPr>
          <a:xfrm>
            <a:off x="6953250" y="3238500"/>
            <a:ext cx="5238750" cy="3619500"/>
          </a:xfrm>
          <a:prstGeom prst="rect">
            <a:avLst/>
          </a:prstGeom>
        </p:spPr>
      </p:pic>
      <p:sp>
        <p:nvSpPr>
          <p:cNvPr id="4" name="TextBox 3"/>
          <p:cNvSpPr txBox="1"/>
          <p:nvPr/>
        </p:nvSpPr>
        <p:spPr>
          <a:xfrm>
            <a:off x="0" y="4096512"/>
            <a:ext cx="3002938" cy="646331"/>
          </a:xfrm>
          <a:prstGeom prst="rect">
            <a:avLst/>
          </a:prstGeom>
          <a:noFill/>
        </p:spPr>
        <p:txBody>
          <a:bodyPr wrap="none" rtlCol="0">
            <a:spAutoFit/>
          </a:bodyPr>
          <a:lstStyle/>
          <a:p>
            <a:r>
              <a:rPr lang="en-US" dirty="0" smtClean="0"/>
              <a:t>Robert Irwin, Niagara, 2012</a:t>
            </a:r>
          </a:p>
          <a:p>
            <a:r>
              <a:rPr lang="en-US" dirty="0" smtClean="0"/>
              <a:t>Albright-Know Gallery, Buffalo</a:t>
            </a:r>
            <a:endParaRPr lang="en-US" dirty="0"/>
          </a:p>
        </p:txBody>
      </p:sp>
    </p:spTree>
    <p:extLst>
      <p:ext uri="{BB962C8B-B14F-4D97-AF65-F5344CB8AC3E}">
        <p14:creationId xmlns:p14="http://schemas.microsoft.com/office/powerpoint/2010/main" val="16442460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826498" y="0"/>
            <a:ext cx="6023919" cy="6858000"/>
          </a:xfrm>
          <a:prstGeom prst="rect">
            <a:avLst/>
          </a:prstGeom>
        </p:spPr>
      </p:pic>
      <p:sp>
        <p:nvSpPr>
          <p:cNvPr id="2" name="TextBox 1"/>
          <p:cNvSpPr txBox="1"/>
          <p:nvPr/>
        </p:nvSpPr>
        <p:spPr>
          <a:xfrm>
            <a:off x="425893" y="689950"/>
            <a:ext cx="4080793" cy="1569660"/>
          </a:xfrm>
          <a:prstGeom prst="rect">
            <a:avLst/>
          </a:prstGeom>
          <a:noFill/>
        </p:spPr>
        <p:txBody>
          <a:bodyPr wrap="square" rtlCol="0">
            <a:spAutoFit/>
          </a:bodyPr>
          <a:lstStyle/>
          <a:p>
            <a:pPr algn="ctr"/>
            <a:r>
              <a:rPr lang="en-US" sz="3200" dirty="0" smtClean="0"/>
              <a:t>“My media isn’t the glass, it’s the light that hits the glass.”</a:t>
            </a:r>
            <a:endParaRPr lang="en-US" sz="3200" dirty="0"/>
          </a:p>
        </p:txBody>
      </p:sp>
      <p:sp>
        <p:nvSpPr>
          <p:cNvPr id="5" name="Rectangle 4"/>
          <p:cNvSpPr/>
          <p:nvPr/>
        </p:nvSpPr>
        <p:spPr>
          <a:xfrm>
            <a:off x="425893" y="5905891"/>
            <a:ext cx="4400605" cy="923330"/>
          </a:xfrm>
          <a:prstGeom prst="rect">
            <a:avLst/>
          </a:prstGeom>
        </p:spPr>
        <p:txBody>
          <a:bodyPr wrap="square">
            <a:spAutoFit/>
          </a:bodyPr>
          <a:lstStyle/>
          <a:p>
            <a:pPr algn="r"/>
            <a:r>
              <a:rPr lang="en-US" dirty="0" smtClean="0"/>
              <a:t>Larry Bell, Untitled </a:t>
            </a:r>
            <a:r>
              <a:rPr lang="en-US" dirty="0"/>
              <a:t>(from the Terminal Series), </a:t>
            </a:r>
            <a:r>
              <a:rPr lang="en-US" dirty="0" smtClean="0"/>
              <a:t>1968</a:t>
            </a:r>
          </a:p>
          <a:p>
            <a:pPr algn="r"/>
            <a:r>
              <a:rPr lang="en-US" dirty="0" smtClean="0"/>
              <a:t>Collection MAMFW</a:t>
            </a:r>
            <a:endParaRPr lang="en-US" dirty="0"/>
          </a:p>
        </p:txBody>
      </p:sp>
    </p:spTree>
    <p:extLst>
      <p:ext uri="{BB962C8B-B14F-4D97-AF65-F5344CB8AC3E}">
        <p14:creationId xmlns:p14="http://schemas.microsoft.com/office/powerpoint/2010/main" val="21061501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16000" y="38100"/>
            <a:ext cx="10160000" cy="6781800"/>
          </a:xfrm>
          <a:prstGeom prst="rect">
            <a:avLst/>
          </a:prstGeom>
        </p:spPr>
      </p:pic>
    </p:spTree>
    <p:extLst>
      <p:ext uri="{BB962C8B-B14F-4D97-AF65-F5344CB8AC3E}">
        <p14:creationId xmlns:p14="http://schemas.microsoft.com/office/powerpoint/2010/main" val="32107197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61134" y="0"/>
            <a:ext cx="4783455" cy="6858000"/>
          </a:xfrm>
          <a:prstGeom prst="rect">
            <a:avLst/>
          </a:prstGeom>
        </p:spPr>
      </p:pic>
      <p:sp>
        <p:nvSpPr>
          <p:cNvPr id="3" name="TextBox 2"/>
          <p:cNvSpPr txBox="1"/>
          <p:nvPr/>
        </p:nvSpPr>
        <p:spPr>
          <a:xfrm>
            <a:off x="7844589" y="6155014"/>
            <a:ext cx="2515240" cy="646331"/>
          </a:xfrm>
          <a:prstGeom prst="rect">
            <a:avLst/>
          </a:prstGeom>
          <a:noFill/>
        </p:spPr>
        <p:txBody>
          <a:bodyPr wrap="none" rtlCol="0">
            <a:spAutoFit/>
          </a:bodyPr>
          <a:lstStyle/>
          <a:p>
            <a:r>
              <a:rPr lang="en-US" dirty="0" smtClean="0"/>
              <a:t>Larry Bell, Flaw, 1968</a:t>
            </a:r>
          </a:p>
          <a:p>
            <a:r>
              <a:rPr lang="en-US" dirty="0" smtClean="0"/>
              <a:t>From the Terminal Series</a:t>
            </a:r>
            <a:endParaRPr lang="en-US" dirty="0"/>
          </a:p>
        </p:txBody>
      </p:sp>
    </p:spTree>
    <p:extLst>
      <p:ext uri="{BB962C8B-B14F-4D97-AF65-F5344CB8AC3E}">
        <p14:creationId xmlns:p14="http://schemas.microsoft.com/office/powerpoint/2010/main" val="2905249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6884" y="24063"/>
            <a:ext cx="11498982" cy="5895474"/>
          </a:xfrm>
          <a:prstGeom prst="rect">
            <a:avLst/>
          </a:prstGeom>
        </p:spPr>
      </p:pic>
      <p:sp>
        <p:nvSpPr>
          <p:cNvPr id="3" name="TextBox 2"/>
          <p:cNvSpPr txBox="1"/>
          <p:nvPr/>
        </p:nvSpPr>
        <p:spPr>
          <a:xfrm>
            <a:off x="4288552" y="5946115"/>
            <a:ext cx="4262449" cy="646331"/>
          </a:xfrm>
          <a:prstGeom prst="rect">
            <a:avLst/>
          </a:prstGeom>
          <a:noFill/>
        </p:spPr>
        <p:txBody>
          <a:bodyPr wrap="none" rtlCol="0">
            <a:spAutoFit/>
          </a:bodyPr>
          <a:lstStyle/>
          <a:p>
            <a:r>
              <a:rPr lang="en-US" dirty="0" smtClean="0"/>
              <a:t>Larry Bell, Iceberg and its Shadow, 1974-75</a:t>
            </a:r>
          </a:p>
          <a:p>
            <a:endParaRPr lang="en-US" dirty="0"/>
          </a:p>
        </p:txBody>
      </p:sp>
    </p:spTree>
    <p:extLst>
      <p:ext uri="{BB962C8B-B14F-4D97-AF65-F5344CB8AC3E}">
        <p14:creationId xmlns:p14="http://schemas.microsoft.com/office/powerpoint/2010/main" val="35147795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41096" y="0"/>
            <a:ext cx="4476750" cy="6981825"/>
          </a:xfrm>
          <a:prstGeom prst="rect">
            <a:avLst/>
          </a:prstGeom>
        </p:spPr>
      </p:pic>
      <p:sp>
        <p:nvSpPr>
          <p:cNvPr id="5" name="Rectangle 4"/>
          <p:cNvSpPr/>
          <p:nvPr/>
        </p:nvSpPr>
        <p:spPr>
          <a:xfrm>
            <a:off x="6717846" y="6145082"/>
            <a:ext cx="3740191" cy="646331"/>
          </a:xfrm>
          <a:prstGeom prst="rect">
            <a:avLst/>
          </a:prstGeom>
        </p:spPr>
        <p:txBody>
          <a:bodyPr wrap="none">
            <a:spAutoFit/>
          </a:bodyPr>
          <a:lstStyle/>
          <a:p>
            <a:r>
              <a:rPr lang="en-US" dirty="0" smtClean="0"/>
              <a:t>Peter Alexander, Orange </a:t>
            </a:r>
            <a:r>
              <a:rPr lang="en-US" dirty="0"/>
              <a:t>Wedge, </a:t>
            </a:r>
            <a:r>
              <a:rPr lang="en-US" dirty="0" smtClean="0"/>
              <a:t>1970</a:t>
            </a:r>
          </a:p>
          <a:p>
            <a:r>
              <a:rPr lang="en-US" dirty="0" smtClean="0"/>
              <a:t>cast </a:t>
            </a:r>
            <a:r>
              <a:rPr lang="en-US" dirty="0"/>
              <a:t>resin </a:t>
            </a:r>
          </a:p>
        </p:txBody>
      </p:sp>
    </p:spTree>
    <p:extLst>
      <p:ext uri="{BB962C8B-B14F-4D97-AF65-F5344CB8AC3E}">
        <p14:creationId xmlns:p14="http://schemas.microsoft.com/office/powerpoint/2010/main" val="15283631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62959" y="0"/>
            <a:ext cx="4320540" cy="6858000"/>
          </a:xfrm>
          <a:prstGeom prst="rect">
            <a:avLst/>
          </a:prstGeom>
        </p:spPr>
      </p:pic>
      <p:sp>
        <p:nvSpPr>
          <p:cNvPr id="3" name="Rectangle 2"/>
          <p:cNvSpPr/>
          <p:nvPr/>
        </p:nvSpPr>
        <p:spPr>
          <a:xfrm>
            <a:off x="6883499" y="6149303"/>
            <a:ext cx="3703834" cy="646331"/>
          </a:xfrm>
          <a:prstGeom prst="rect">
            <a:avLst/>
          </a:prstGeom>
        </p:spPr>
        <p:txBody>
          <a:bodyPr wrap="none">
            <a:spAutoFit/>
          </a:bodyPr>
          <a:lstStyle/>
          <a:p>
            <a:r>
              <a:rPr lang="en-US" dirty="0" smtClean="0"/>
              <a:t>Peter Alexander, Untitled </a:t>
            </a:r>
            <a:r>
              <a:rPr lang="en-US" dirty="0"/>
              <a:t>(Drip), </a:t>
            </a:r>
            <a:r>
              <a:rPr lang="en-US" dirty="0" smtClean="0"/>
              <a:t>1969</a:t>
            </a:r>
          </a:p>
          <a:p>
            <a:r>
              <a:rPr lang="en-US" dirty="0" smtClean="0"/>
              <a:t>Polyester </a:t>
            </a:r>
            <a:r>
              <a:rPr lang="en-US" dirty="0"/>
              <a:t>Resin</a:t>
            </a:r>
          </a:p>
        </p:txBody>
      </p:sp>
    </p:spTree>
    <p:extLst>
      <p:ext uri="{BB962C8B-B14F-4D97-AF65-F5344CB8AC3E}">
        <p14:creationId xmlns:p14="http://schemas.microsoft.com/office/powerpoint/2010/main" val="1844269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6114252" cy="4614530"/>
          </a:xfrm>
          <a:prstGeom prst="rect">
            <a:avLst/>
          </a:prstGeom>
        </p:spPr>
      </p:pic>
      <p:sp>
        <p:nvSpPr>
          <p:cNvPr id="3" name="TextBox 2"/>
          <p:cNvSpPr txBox="1"/>
          <p:nvPr/>
        </p:nvSpPr>
        <p:spPr>
          <a:xfrm>
            <a:off x="1" y="4614530"/>
            <a:ext cx="1652375" cy="646331"/>
          </a:xfrm>
          <a:prstGeom prst="rect">
            <a:avLst/>
          </a:prstGeom>
          <a:noFill/>
        </p:spPr>
        <p:txBody>
          <a:bodyPr wrap="none" rtlCol="0">
            <a:spAutoFit/>
          </a:bodyPr>
          <a:lstStyle/>
          <a:p>
            <a:r>
              <a:rPr lang="en-US" dirty="0" smtClean="0"/>
              <a:t>Richard Serra</a:t>
            </a:r>
          </a:p>
          <a:p>
            <a:r>
              <a:rPr lang="en-US" i="1" dirty="0" smtClean="0"/>
              <a:t>Splashing</a:t>
            </a:r>
            <a:r>
              <a:rPr lang="en-US" dirty="0" smtClean="0"/>
              <a:t>, 1968</a:t>
            </a:r>
            <a:endParaRPr lang="en-US" dirty="0"/>
          </a:p>
        </p:txBody>
      </p:sp>
      <p:pic>
        <p:nvPicPr>
          <p:cNvPr id="4" name="Picture 3"/>
          <p:cNvPicPr>
            <a:picLocks noChangeAspect="1"/>
          </p:cNvPicPr>
          <p:nvPr/>
        </p:nvPicPr>
        <p:blipFill>
          <a:blip r:embed="rId4"/>
          <a:stretch>
            <a:fillRect/>
          </a:stretch>
        </p:blipFill>
        <p:spPr>
          <a:xfrm>
            <a:off x="6379535" y="1433033"/>
            <a:ext cx="5812465" cy="5424967"/>
          </a:xfrm>
          <a:prstGeom prst="rect">
            <a:avLst/>
          </a:prstGeom>
        </p:spPr>
      </p:pic>
      <p:sp>
        <p:nvSpPr>
          <p:cNvPr id="5" name="Rectangle 4"/>
          <p:cNvSpPr/>
          <p:nvPr/>
        </p:nvSpPr>
        <p:spPr>
          <a:xfrm>
            <a:off x="6599275" y="232704"/>
            <a:ext cx="5592725" cy="1200329"/>
          </a:xfrm>
          <a:prstGeom prst="rect">
            <a:avLst/>
          </a:prstGeom>
        </p:spPr>
        <p:txBody>
          <a:bodyPr wrap="square">
            <a:spAutoFit/>
          </a:bodyPr>
          <a:lstStyle/>
          <a:p>
            <a:pPr algn="r"/>
            <a:r>
              <a:rPr lang="en-US" dirty="0" smtClean="0"/>
              <a:t>Eva Hesse</a:t>
            </a:r>
          </a:p>
          <a:p>
            <a:pPr algn="r"/>
            <a:r>
              <a:rPr lang="en-US" i="1" dirty="0" smtClean="0"/>
              <a:t>Contingent</a:t>
            </a:r>
            <a:r>
              <a:rPr lang="en-US" dirty="0" smtClean="0"/>
              <a:t> </a:t>
            </a:r>
            <a:r>
              <a:rPr lang="en-US" dirty="0"/>
              <a:t>1969</a:t>
            </a:r>
          </a:p>
          <a:p>
            <a:pPr algn="r"/>
            <a:r>
              <a:rPr lang="en-US" dirty="0" smtClean="0"/>
              <a:t>Cheesecloth</a:t>
            </a:r>
            <a:r>
              <a:rPr lang="en-US" dirty="0"/>
              <a:t>, latex, </a:t>
            </a:r>
            <a:r>
              <a:rPr lang="en-US" dirty="0" smtClean="0"/>
              <a:t>fiberglass</a:t>
            </a:r>
            <a:endParaRPr lang="en-US" dirty="0"/>
          </a:p>
          <a:p>
            <a:pPr algn="r"/>
            <a:r>
              <a:rPr lang="en-US" dirty="0"/>
              <a:t>installation (variable) 350.0 (h) x 630.0 (w) x 109.0 (d) cm</a:t>
            </a:r>
          </a:p>
        </p:txBody>
      </p:sp>
    </p:spTree>
    <p:extLst>
      <p:ext uri="{BB962C8B-B14F-4D97-AF65-F5344CB8AC3E}">
        <p14:creationId xmlns:p14="http://schemas.microsoft.com/office/powerpoint/2010/main" val="2928479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2247" y="0"/>
            <a:ext cx="5717858" cy="6858000"/>
          </a:xfrm>
          <a:prstGeom prst="rect">
            <a:avLst/>
          </a:prstGeom>
        </p:spPr>
      </p:pic>
      <p:sp>
        <p:nvSpPr>
          <p:cNvPr id="4" name="Rectangle 3"/>
          <p:cNvSpPr/>
          <p:nvPr/>
        </p:nvSpPr>
        <p:spPr>
          <a:xfrm>
            <a:off x="7480105" y="6136389"/>
            <a:ext cx="3284682" cy="646331"/>
          </a:xfrm>
          <a:prstGeom prst="rect">
            <a:avLst/>
          </a:prstGeom>
        </p:spPr>
        <p:txBody>
          <a:bodyPr wrap="none">
            <a:spAutoFit/>
          </a:bodyPr>
          <a:lstStyle/>
          <a:p>
            <a:r>
              <a:rPr lang="en-US" dirty="0" smtClean="0"/>
              <a:t>Peter Alexander, Cloud </a:t>
            </a:r>
            <a:r>
              <a:rPr lang="en-US" dirty="0"/>
              <a:t>Box, </a:t>
            </a:r>
            <a:r>
              <a:rPr lang="en-US" dirty="0" smtClean="0"/>
              <a:t>1966</a:t>
            </a:r>
          </a:p>
          <a:p>
            <a:r>
              <a:rPr lang="en-US" dirty="0" smtClean="0"/>
              <a:t>Cast </a:t>
            </a:r>
            <a:r>
              <a:rPr lang="en-US" dirty="0"/>
              <a:t>Polyester Resin, 10 x 10</a:t>
            </a:r>
          </a:p>
        </p:txBody>
      </p:sp>
    </p:spTree>
    <p:extLst>
      <p:ext uri="{BB962C8B-B14F-4D97-AF65-F5344CB8AC3E}">
        <p14:creationId xmlns:p14="http://schemas.microsoft.com/office/powerpoint/2010/main" val="41424449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96515" y="-594"/>
            <a:ext cx="5121084" cy="6858594"/>
          </a:xfrm>
          <a:prstGeom prst="rect">
            <a:avLst/>
          </a:prstGeom>
        </p:spPr>
      </p:pic>
      <p:sp>
        <p:nvSpPr>
          <p:cNvPr id="4" name="Rectangle 3"/>
          <p:cNvSpPr/>
          <p:nvPr/>
        </p:nvSpPr>
        <p:spPr>
          <a:xfrm>
            <a:off x="7317599" y="5848945"/>
            <a:ext cx="6096000" cy="923330"/>
          </a:xfrm>
          <a:prstGeom prst="rect">
            <a:avLst/>
          </a:prstGeom>
        </p:spPr>
        <p:txBody>
          <a:bodyPr>
            <a:spAutoFit/>
          </a:bodyPr>
          <a:lstStyle/>
          <a:p>
            <a:r>
              <a:rPr lang="en-US" dirty="0"/>
              <a:t>Craig Kauffman, Untitled, 1968</a:t>
            </a:r>
          </a:p>
          <a:p>
            <a:r>
              <a:rPr lang="en-US" dirty="0"/>
              <a:t>Vacuum-formed Plexiglas and paint</a:t>
            </a:r>
          </a:p>
          <a:p>
            <a:r>
              <a:rPr lang="en-US" dirty="0"/>
              <a:t>Collection MAMFW </a:t>
            </a:r>
          </a:p>
        </p:txBody>
      </p:sp>
    </p:spTree>
    <p:extLst>
      <p:ext uri="{BB962C8B-B14F-4D97-AF65-F5344CB8AC3E}">
        <p14:creationId xmlns:p14="http://schemas.microsoft.com/office/powerpoint/2010/main" val="25100369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79413" y="0"/>
            <a:ext cx="8232987" cy="6174740"/>
          </a:xfrm>
          <a:prstGeom prst="rect">
            <a:avLst/>
          </a:prstGeom>
        </p:spPr>
      </p:pic>
      <p:sp>
        <p:nvSpPr>
          <p:cNvPr id="3" name="TextBox 2"/>
          <p:cNvSpPr txBox="1"/>
          <p:nvPr/>
        </p:nvSpPr>
        <p:spPr>
          <a:xfrm>
            <a:off x="4673600" y="6316134"/>
            <a:ext cx="3315010" cy="369332"/>
          </a:xfrm>
          <a:prstGeom prst="rect">
            <a:avLst/>
          </a:prstGeom>
          <a:noFill/>
        </p:spPr>
        <p:txBody>
          <a:bodyPr wrap="none" rtlCol="0">
            <a:spAutoFit/>
          </a:bodyPr>
          <a:lstStyle/>
          <a:p>
            <a:r>
              <a:rPr lang="en-US" dirty="0" smtClean="0"/>
              <a:t>Martin installation at Dia: Beacon</a:t>
            </a:r>
            <a:endParaRPr lang="en-US" dirty="0"/>
          </a:p>
        </p:txBody>
      </p:sp>
    </p:spTree>
    <p:extLst>
      <p:ext uri="{BB962C8B-B14F-4D97-AF65-F5344CB8AC3E}">
        <p14:creationId xmlns:p14="http://schemas.microsoft.com/office/powerpoint/2010/main" val="42808652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50325" y="0"/>
            <a:ext cx="10169610" cy="6241598"/>
          </a:xfrm>
          <a:prstGeom prst="rect">
            <a:avLst/>
          </a:prstGeom>
        </p:spPr>
      </p:pic>
      <p:sp>
        <p:nvSpPr>
          <p:cNvPr id="3" name="TextBox 2"/>
          <p:cNvSpPr txBox="1"/>
          <p:nvPr/>
        </p:nvSpPr>
        <p:spPr>
          <a:xfrm>
            <a:off x="3616285" y="6241598"/>
            <a:ext cx="5216108" cy="923330"/>
          </a:xfrm>
          <a:prstGeom prst="rect">
            <a:avLst/>
          </a:prstGeom>
          <a:noFill/>
        </p:spPr>
        <p:txBody>
          <a:bodyPr wrap="none" rtlCol="0">
            <a:spAutoFit/>
          </a:bodyPr>
          <a:lstStyle/>
          <a:p>
            <a:pPr algn="ctr"/>
            <a:r>
              <a:rPr lang="en-US" dirty="0" smtClean="0"/>
              <a:t>Yves Klein, </a:t>
            </a:r>
            <a:r>
              <a:rPr lang="fr-FR" i="1" dirty="0"/>
              <a:t>Monochrome bleu sans titre (IKB 45)</a:t>
            </a:r>
            <a:r>
              <a:rPr lang="fr-FR" dirty="0"/>
              <a:t>, </a:t>
            </a:r>
            <a:r>
              <a:rPr lang="fr-FR" dirty="0" smtClean="0"/>
              <a:t>1960</a:t>
            </a:r>
          </a:p>
          <a:p>
            <a:pPr algn="ctr"/>
            <a:r>
              <a:rPr lang="fr-FR" dirty="0" smtClean="0"/>
              <a:t>27 </a:t>
            </a:r>
            <a:r>
              <a:rPr lang="fr-FR" dirty="0"/>
              <a:t>x 46 cm.</a:t>
            </a:r>
          </a:p>
          <a:p>
            <a:r>
              <a:rPr lang="en-US" dirty="0" smtClean="0"/>
              <a:t> </a:t>
            </a:r>
            <a:endParaRPr lang="en-US" dirty="0"/>
          </a:p>
        </p:txBody>
      </p:sp>
    </p:spTree>
    <p:extLst>
      <p:ext uri="{BB962C8B-B14F-4D97-AF65-F5344CB8AC3E}">
        <p14:creationId xmlns:p14="http://schemas.microsoft.com/office/powerpoint/2010/main" val="27152486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7420138" cy="5743187"/>
          </a:xfrm>
          <a:prstGeom prst="rect">
            <a:avLst/>
          </a:prstGeom>
        </p:spPr>
      </p:pic>
      <p:pic>
        <p:nvPicPr>
          <p:cNvPr id="3" name="Picture 2"/>
          <p:cNvPicPr>
            <a:picLocks noChangeAspect="1"/>
          </p:cNvPicPr>
          <p:nvPr/>
        </p:nvPicPr>
        <p:blipFill>
          <a:blip r:embed="rId4"/>
          <a:stretch>
            <a:fillRect/>
          </a:stretch>
        </p:blipFill>
        <p:spPr>
          <a:xfrm>
            <a:off x="7674996" y="0"/>
            <a:ext cx="4556811" cy="6858000"/>
          </a:xfrm>
          <a:prstGeom prst="rect">
            <a:avLst/>
          </a:prstGeom>
        </p:spPr>
      </p:pic>
    </p:spTree>
    <p:extLst>
      <p:ext uri="{BB962C8B-B14F-4D97-AF65-F5344CB8AC3E}">
        <p14:creationId xmlns:p14="http://schemas.microsoft.com/office/powerpoint/2010/main" val="23853887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55200" y="0"/>
            <a:ext cx="3778336" cy="7021686"/>
          </a:xfrm>
          <a:prstGeom prst="rect">
            <a:avLst/>
          </a:prstGeom>
        </p:spPr>
      </p:pic>
      <p:sp>
        <p:nvSpPr>
          <p:cNvPr id="3" name="TextBox 2"/>
          <p:cNvSpPr txBox="1"/>
          <p:nvPr/>
        </p:nvSpPr>
        <p:spPr>
          <a:xfrm>
            <a:off x="5758249" y="5432712"/>
            <a:ext cx="4973669" cy="1200329"/>
          </a:xfrm>
          <a:prstGeom prst="rect">
            <a:avLst/>
          </a:prstGeom>
          <a:noFill/>
        </p:spPr>
        <p:txBody>
          <a:bodyPr wrap="none" rtlCol="0">
            <a:spAutoFit/>
          </a:bodyPr>
          <a:lstStyle/>
          <a:p>
            <a:r>
              <a:rPr lang="en-US" i="1" dirty="0" smtClean="0"/>
              <a:t>Red-Blue</a:t>
            </a:r>
            <a:r>
              <a:rPr lang="en-US" dirty="0" smtClean="0"/>
              <a:t>, 1964</a:t>
            </a:r>
          </a:p>
          <a:p>
            <a:r>
              <a:rPr lang="en-US" dirty="0"/>
              <a:t>Synthetic polymer paint on vacuum-form </a:t>
            </a:r>
            <a:r>
              <a:rPr lang="en-US" dirty="0" smtClean="0"/>
              <a:t>Plexiglas</a:t>
            </a:r>
          </a:p>
          <a:p>
            <a:r>
              <a:rPr lang="en-US" dirty="0"/>
              <a:t>7' 5 5/8" x 45 1/2" x 5 1/8" (227.4 x 115.4 x 13 cm</a:t>
            </a:r>
            <a:r>
              <a:rPr lang="en-US" dirty="0" smtClean="0"/>
              <a:t>)</a:t>
            </a:r>
          </a:p>
          <a:p>
            <a:r>
              <a:rPr lang="en-US" dirty="0" smtClean="0"/>
              <a:t>Collection MoMA</a:t>
            </a:r>
            <a:endParaRPr lang="en-US" dirty="0"/>
          </a:p>
        </p:txBody>
      </p:sp>
    </p:spTree>
    <p:extLst>
      <p:ext uri="{BB962C8B-B14F-4D97-AF65-F5344CB8AC3E}">
        <p14:creationId xmlns:p14="http://schemas.microsoft.com/office/powerpoint/2010/main" val="5375864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53094" y="0"/>
            <a:ext cx="8654688" cy="6332346"/>
          </a:xfrm>
          <a:prstGeom prst="rect">
            <a:avLst/>
          </a:prstGeom>
        </p:spPr>
      </p:pic>
      <p:sp>
        <p:nvSpPr>
          <p:cNvPr id="3" name="Rectangle 2"/>
          <p:cNvSpPr/>
          <p:nvPr/>
        </p:nvSpPr>
        <p:spPr>
          <a:xfrm>
            <a:off x="1610122" y="6377923"/>
            <a:ext cx="8697660" cy="369332"/>
          </a:xfrm>
          <a:prstGeom prst="rect">
            <a:avLst/>
          </a:prstGeom>
        </p:spPr>
        <p:txBody>
          <a:bodyPr wrap="square">
            <a:spAutoFit/>
          </a:bodyPr>
          <a:lstStyle/>
          <a:p>
            <a:pPr algn="ctr"/>
            <a:r>
              <a:rPr lang="en-US" dirty="0" smtClean="0">
                <a:solidFill>
                  <a:srgbClr val="000000"/>
                </a:solidFill>
              </a:rPr>
              <a:t>Left: Craig Kauffman, </a:t>
            </a:r>
            <a:r>
              <a:rPr lang="en-US" i="1" dirty="0" smtClean="0">
                <a:solidFill>
                  <a:srgbClr val="000000"/>
                </a:solidFill>
              </a:rPr>
              <a:t>Chartreuse-Red</a:t>
            </a:r>
            <a:r>
              <a:rPr lang="en-US" dirty="0">
                <a:solidFill>
                  <a:srgbClr val="000000"/>
                </a:solidFill>
              </a:rPr>
              <a:t>, </a:t>
            </a:r>
            <a:r>
              <a:rPr lang="en-US" dirty="0" smtClean="0">
                <a:solidFill>
                  <a:srgbClr val="000000"/>
                </a:solidFill>
              </a:rPr>
              <a:t>1965; Right John McCracken, </a:t>
            </a:r>
            <a:r>
              <a:rPr lang="en-US" i="1" dirty="0" smtClean="0">
                <a:solidFill>
                  <a:srgbClr val="000000"/>
                </a:solidFill>
              </a:rPr>
              <a:t>Black </a:t>
            </a:r>
            <a:r>
              <a:rPr lang="en-US" i="1" dirty="0">
                <a:solidFill>
                  <a:srgbClr val="000000"/>
                </a:solidFill>
              </a:rPr>
              <a:t>Plank</a:t>
            </a:r>
            <a:r>
              <a:rPr lang="en-US" dirty="0">
                <a:solidFill>
                  <a:srgbClr val="000000"/>
                </a:solidFill>
              </a:rPr>
              <a:t>, </a:t>
            </a:r>
            <a:r>
              <a:rPr lang="en-US" dirty="0" smtClean="0">
                <a:solidFill>
                  <a:srgbClr val="000000"/>
                </a:solidFill>
              </a:rPr>
              <a:t>1974</a:t>
            </a:r>
            <a:endParaRPr lang="en-US" dirty="0"/>
          </a:p>
        </p:txBody>
      </p:sp>
    </p:spTree>
    <p:extLst>
      <p:ext uri="{BB962C8B-B14F-4D97-AF65-F5344CB8AC3E}">
        <p14:creationId xmlns:p14="http://schemas.microsoft.com/office/powerpoint/2010/main" val="26684201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16211" y="0"/>
            <a:ext cx="7756783" cy="5646938"/>
          </a:xfrm>
          <a:prstGeom prst="rect">
            <a:avLst/>
          </a:prstGeom>
        </p:spPr>
      </p:pic>
      <p:sp>
        <p:nvSpPr>
          <p:cNvPr id="3" name="TextBox 2"/>
          <p:cNvSpPr txBox="1"/>
          <p:nvPr/>
        </p:nvSpPr>
        <p:spPr>
          <a:xfrm>
            <a:off x="3781166" y="5696366"/>
            <a:ext cx="4833374" cy="1200329"/>
          </a:xfrm>
          <a:prstGeom prst="rect">
            <a:avLst/>
          </a:prstGeom>
          <a:noFill/>
        </p:spPr>
        <p:txBody>
          <a:bodyPr wrap="none" rtlCol="0">
            <a:spAutoFit/>
          </a:bodyPr>
          <a:lstStyle/>
          <a:p>
            <a:pPr algn="ctr"/>
            <a:r>
              <a:rPr lang="en-US" i="1" dirty="0" smtClean="0"/>
              <a:t>Untitled</a:t>
            </a:r>
            <a:r>
              <a:rPr lang="en-US" dirty="0" smtClean="0"/>
              <a:t>, 1968</a:t>
            </a:r>
          </a:p>
          <a:p>
            <a:pPr algn="ctr"/>
            <a:r>
              <a:rPr lang="en-US" dirty="0"/>
              <a:t>Molded </a:t>
            </a:r>
            <a:r>
              <a:rPr lang="en-US" dirty="0" smtClean="0"/>
              <a:t>Plexiglas, painted</a:t>
            </a:r>
          </a:p>
          <a:p>
            <a:pPr algn="ctr"/>
            <a:r>
              <a:rPr lang="en-US" dirty="0"/>
              <a:t>43" x 7' 5 1/8" x 16 1/4" (109.1 x 226.2 x 41.2 cm</a:t>
            </a:r>
            <a:r>
              <a:rPr lang="en-US" dirty="0" smtClean="0"/>
              <a:t>)</a:t>
            </a:r>
          </a:p>
          <a:p>
            <a:pPr algn="ctr"/>
            <a:r>
              <a:rPr lang="en-US" dirty="0" smtClean="0"/>
              <a:t>Collection MoMA</a:t>
            </a:r>
            <a:endParaRPr lang="en-US" dirty="0"/>
          </a:p>
        </p:txBody>
      </p:sp>
    </p:spTree>
    <p:extLst>
      <p:ext uri="{BB962C8B-B14F-4D97-AF65-F5344CB8AC3E}">
        <p14:creationId xmlns:p14="http://schemas.microsoft.com/office/powerpoint/2010/main" val="24428703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97000" y="0"/>
            <a:ext cx="9378462" cy="6858000"/>
          </a:xfrm>
          <a:prstGeom prst="rect">
            <a:avLst/>
          </a:prstGeom>
        </p:spPr>
      </p:pic>
    </p:spTree>
    <p:extLst>
      <p:ext uri="{BB962C8B-B14F-4D97-AF65-F5344CB8AC3E}">
        <p14:creationId xmlns:p14="http://schemas.microsoft.com/office/powerpoint/2010/main" val="2296057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219093" y="0"/>
            <a:ext cx="4254450" cy="5454423"/>
          </a:xfrm>
          <a:prstGeom prst="rect">
            <a:avLst/>
          </a:prstGeom>
        </p:spPr>
      </p:pic>
      <p:pic>
        <p:nvPicPr>
          <p:cNvPr id="3" name="Picture 2"/>
          <p:cNvPicPr>
            <a:picLocks noChangeAspect="1"/>
          </p:cNvPicPr>
          <p:nvPr/>
        </p:nvPicPr>
        <p:blipFill>
          <a:blip r:embed="rId4"/>
          <a:stretch>
            <a:fillRect/>
          </a:stretch>
        </p:blipFill>
        <p:spPr>
          <a:xfrm>
            <a:off x="849087" y="1501548"/>
            <a:ext cx="5048250" cy="3952875"/>
          </a:xfrm>
          <a:prstGeom prst="rect">
            <a:avLst/>
          </a:prstGeom>
        </p:spPr>
      </p:pic>
      <p:sp>
        <p:nvSpPr>
          <p:cNvPr id="4" name="TextBox 3"/>
          <p:cNvSpPr txBox="1"/>
          <p:nvPr/>
        </p:nvSpPr>
        <p:spPr>
          <a:xfrm>
            <a:off x="943436" y="5381852"/>
            <a:ext cx="4833257" cy="923330"/>
          </a:xfrm>
          <a:prstGeom prst="rect">
            <a:avLst/>
          </a:prstGeom>
          <a:noFill/>
        </p:spPr>
        <p:txBody>
          <a:bodyPr wrap="square" rtlCol="0">
            <a:spAutoFit/>
          </a:bodyPr>
          <a:lstStyle/>
          <a:p>
            <a:pPr algn="ctr"/>
            <a:r>
              <a:rPr lang="en-US" dirty="0" smtClean="0"/>
              <a:t>Donald Judd, Untitled (Floor Box with Slotted Trough), 1963</a:t>
            </a:r>
          </a:p>
          <a:p>
            <a:pPr algn="ctr"/>
            <a:r>
              <a:rPr lang="en-US" dirty="0" smtClean="0"/>
              <a:t>Light cadmium red oil on wood</a:t>
            </a:r>
            <a:endParaRPr lang="en-US" dirty="0"/>
          </a:p>
        </p:txBody>
      </p:sp>
      <p:sp>
        <p:nvSpPr>
          <p:cNvPr id="5" name="Rectangle 4"/>
          <p:cNvSpPr/>
          <p:nvPr/>
        </p:nvSpPr>
        <p:spPr>
          <a:xfrm>
            <a:off x="6350000" y="5399455"/>
            <a:ext cx="6096000" cy="1200329"/>
          </a:xfrm>
          <a:prstGeom prst="rect">
            <a:avLst/>
          </a:prstGeom>
        </p:spPr>
        <p:txBody>
          <a:bodyPr>
            <a:spAutoFit/>
          </a:bodyPr>
          <a:lstStyle/>
          <a:p>
            <a:pPr algn="ctr" fontAlgn="base"/>
            <a:r>
              <a:rPr lang="en-US" dirty="0" smtClean="0"/>
              <a:t>Donald Judd, Untitled</a:t>
            </a:r>
            <a:r>
              <a:rPr lang="en-US" dirty="0"/>
              <a:t>, </a:t>
            </a:r>
            <a:r>
              <a:rPr lang="en-US" dirty="0" smtClean="0"/>
              <a:t>1967</a:t>
            </a:r>
          </a:p>
          <a:p>
            <a:pPr algn="ctr" fontAlgn="base"/>
            <a:r>
              <a:rPr lang="en-US" dirty="0" smtClean="0"/>
              <a:t>Stainless </a:t>
            </a:r>
            <a:r>
              <a:rPr lang="en-US" dirty="0"/>
              <a:t>steel and </a:t>
            </a:r>
            <a:r>
              <a:rPr lang="en-US" dirty="0" smtClean="0"/>
              <a:t>Plexiglas, ten </a:t>
            </a:r>
            <a:r>
              <a:rPr lang="en-US" dirty="0"/>
              <a:t>units, each 9 1/8 x 40 x 31 inches Overall 190 1/8 x 40 x 31 </a:t>
            </a:r>
            <a:r>
              <a:rPr lang="en-US" dirty="0" smtClean="0"/>
              <a:t>inches</a:t>
            </a:r>
          </a:p>
          <a:p>
            <a:pPr algn="ctr" fontAlgn="base"/>
            <a:r>
              <a:rPr lang="en-US" dirty="0" smtClean="0"/>
              <a:t>Collection MAMFW</a:t>
            </a:r>
            <a:endParaRPr lang="en-US" dirty="0"/>
          </a:p>
        </p:txBody>
      </p:sp>
    </p:spTree>
    <p:extLst>
      <p:ext uri="{BB962C8B-B14F-4D97-AF65-F5344CB8AC3E}">
        <p14:creationId xmlns:p14="http://schemas.microsoft.com/office/powerpoint/2010/main" val="2845264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4496" y="4730232"/>
            <a:ext cx="5785815" cy="1200329"/>
          </a:xfrm>
          <a:prstGeom prst="rect">
            <a:avLst/>
          </a:prstGeom>
        </p:spPr>
        <p:txBody>
          <a:bodyPr wrap="none">
            <a:spAutoFit/>
          </a:bodyPr>
          <a:lstStyle/>
          <a:p>
            <a:pPr algn="ctr"/>
            <a:r>
              <a:rPr lang="en-US" i="1" dirty="0"/>
              <a:t>Primary Structures: Younger American and British Sculptors </a:t>
            </a:r>
            <a:endParaRPr lang="en-US" i="1" dirty="0" smtClean="0"/>
          </a:p>
          <a:p>
            <a:pPr algn="ctr"/>
            <a:r>
              <a:rPr lang="en-US" dirty="0" smtClean="0"/>
              <a:t>April 1966</a:t>
            </a:r>
          </a:p>
          <a:p>
            <a:pPr algn="ctr"/>
            <a:r>
              <a:rPr lang="en-US" dirty="0" smtClean="0"/>
              <a:t>Jewish Museum, New York</a:t>
            </a:r>
          </a:p>
          <a:p>
            <a:pPr algn="ctr"/>
            <a:r>
              <a:rPr lang="en-US" dirty="0" smtClean="0"/>
              <a:t>Curator: Kynaston McShine</a:t>
            </a:r>
            <a:endParaRPr lang="en-US" dirty="0"/>
          </a:p>
        </p:txBody>
      </p:sp>
      <p:pic>
        <p:nvPicPr>
          <p:cNvPr id="3" name="Picture 2"/>
          <p:cNvPicPr>
            <a:picLocks noChangeAspect="1"/>
          </p:cNvPicPr>
          <p:nvPr/>
        </p:nvPicPr>
        <p:blipFill>
          <a:blip r:embed="rId3"/>
          <a:stretch>
            <a:fillRect/>
          </a:stretch>
        </p:blipFill>
        <p:spPr>
          <a:xfrm>
            <a:off x="0" y="552450"/>
            <a:ext cx="5328592" cy="4148138"/>
          </a:xfrm>
          <a:prstGeom prst="rect">
            <a:avLst/>
          </a:prstGeom>
        </p:spPr>
      </p:pic>
      <p:pic>
        <p:nvPicPr>
          <p:cNvPr id="5" name="Picture 4"/>
          <p:cNvPicPr>
            <a:picLocks noChangeAspect="1"/>
          </p:cNvPicPr>
          <p:nvPr/>
        </p:nvPicPr>
        <p:blipFill>
          <a:blip r:embed="rId4"/>
          <a:stretch>
            <a:fillRect/>
          </a:stretch>
        </p:blipFill>
        <p:spPr>
          <a:xfrm>
            <a:off x="6011000" y="552450"/>
            <a:ext cx="6181000" cy="4148138"/>
          </a:xfrm>
          <a:prstGeom prst="rect">
            <a:avLst/>
          </a:prstGeom>
        </p:spPr>
      </p:pic>
    </p:spTree>
    <p:extLst>
      <p:ext uri="{BB962C8B-B14F-4D97-AF65-F5344CB8AC3E}">
        <p14:creationId xmlns:p14="http://schemas.microsoft.com/office/powerpoint/2010/main" val="34151881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2347</TotalTime>
  <Words>7808</Words>
  <Application>Microsoft Office PowerPoint</Application>
  <PresentationFormat>Widescreen</PresentationFormat>
  <Paragraphs>1160</Paragraphs>
  <Slides>64</Slides>
  <Notes>64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64</vt:i4>
      </vt:variant>
    </vt:vector>
  </HeadingPairs>
  <TitlesOfParts>
    <vt:vector size="73" baseType="lpstr">
      <vt:lpstr>Apercu Regular</vt:lpstr>
      <vt:lpstr>Arial</vt:lpstr>
      <vt:lpstr>Arial</vt:lpstr>
      <vt:lpstr>Calibri</vt:lpstr>
      <vt:lpstr>Calibri Light</vt:lpstr>
      <vt:lpstr>Courier New</vt:lpstr>
      <vt:lpstr>inherit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Craig Kauffman</dc:title>
  <dc:creator>Erin Starr-White</dc:creator>
  <cp:lastModifiedBy>Erin Starr-White</cp:lastModifiedBy>
  <cp:revision>165</cp:revision>
  <cp:lastPrinted>2014-10-16T20:00:04Z</cp:lastPrinted>
  <dcterms:created xsi:type="dcterms:W3CDTF">2014-04-14T15:31:54Z</dcterms:created>
  <dcterms:modified xsi:type="dcterms:W3CDTF">2014-11-06T22:08:14Z</dcterms:modified>
</cp:coreProperties>
</file>